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37"/>
  </p:notesMasterIdLst>
  <p:sldIdLst>
    <p:sldId id="403" r:id="rId2"/>
    <p:sldId id="402" r:id="rId3"/>
    <p:sldId id="445" r:id="rId4"/>
    <p:sldId id="454" r:id="rId5"/>
    <p:sldId id="469" r:id="rId6"/>
    <p:sldId id="464" r:id="rId7"/>
    <p:sldId id="468" r:id="rId8"/>
    <p:sldId id="467" r:id="rId9"/>
    <p:sldId id="472" r:id="rId10"/>
    <p:sldId id="471" r:id="rId11"/>
    <p:sldId id="470" r:id="rId12"/>
    <p:sldId id="475" r:id="rId13"/>
    <p:sldId id="499" r:id="rId14"/>
    <p:sldId id="474" r:id="rId15"/>
    <p:sldId id="473" r:id="rId16"/>
    <p:sldId id="479" r:id="rId17"/>
    <p:sldId id="478" r:id="rId18"/>
    <p:sldId id="477" r:id="rId19"/>
    <p:sldId id="476" r:id="rId20"/>
    <p:sldId id="480" r:id="rId21"/>
    <p:sldId id="486" r:id="rId22"/>
    <p:sldId id="484" r:id="rId23"/>
    <p:sldId id="489" r:id="rId24"/>
    <p:sldId id="488" r:id="rId25"/>
    <p:sldId id="487" r:id="rId26"/>
    <p:sldId id="497" r:id="rId27"/>
    <p:sldId id="496" r:id="rId28"/>
    <p:sldId id="495" r:id="rId29"/>
    <p:sldId id="494" r:id="rId30"/>
    <p:sldId id="493" r:id="rId31"/>
    <p:sldId id="492" r:id="rId32"/>
    <p:sldId id="491" r:id="rId33"/>
    <p:sldId id="498" r:id="rId34"/>
    <p:sldId id="490" r:id="rId35"/>
    <p:sldId id="446" r:id="rId3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11" userDrawn="1">
          <p15:clr>
            <a:srgbClr val="A4A3A4"/>
          </p15:clr>
        </p15:guide>
        <p15:guide id="4" orient="horz" pos="1117" userDrawn="1">
          <p15:clr>
            <a:srgbClr val="A4A3A4"/>
          </p15:clr>
        </p15:guide>
        <p15:guide id="5" orient="horz" pos="9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465CA8-30CA-A706-3F6E-504E4D2949E0}" v="4" dt="2024-06-26T05:25:18.513"/>
    <p1510:client id="{EFBD11D9-59A7-5F9B-E7F0-D1C347C62BD8}" v="21" dt="2024-06-26T05:46:36.6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  <p:guide pos="211"/>
        <p:guide orient="horz" pos="1117"/>
        <p:guide orient="horz" pos="913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27A69-2139-440E-9F42-0776234A817A}" type="datetimeFigureOut">
              <a:rPr lang="de-DE" smtClean="0"/>
              <a:t>25.06.2024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02C58-61FB-4C37-9AFC-597AFDBBE8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9878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579AA18E-F2AA-40A9-965B-43AA89536359}"/>
              </a:ext>
            </a:extLst>
          </p:cNvPr>
          <p:cNvSpPr/>
          <p:nvPr userDrawn="1"/>
        </p:nvSpPr>
        <p:spPr>
          <a:xfrm>
            <a:off x="-1" y="1655359"/>
            <a:ext cx="12192001" cy="43005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A483B91-D570-B2FE-CFB5-872B05DD14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6079" r="47060"/>
          <a:stretch/>
        </p:blipFill>
        <p:spPr>
          <a:xfrm>
            <a:off x="-37762" y="5974984"/>
            <a:ext cx="2565175" cy="88301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FCAE743-342D-405E-AA52-F47CA85207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33" b="24628"/>
          <a:stretch/>
        </p:blipFill>
        <p:spPr>
          <a:xfrm>
            <a:off x="9606287" y="-2404"/>
            <a:ext cx="2585713" cy="1619663"/>
          </a:xfrm>
          <a:prstGeom prst="rect">
            <a:avLst/>
          </a:prstGeom>
        </p:spPr>
      </p:pic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3A253A-AF05-4317-81B0-C812F050FA3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2500" y="2335213"/>
            <a:ext cx="11180684" cy="126841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7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28600" indent="0" algn="r">
              <a:buNone/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0" algn="r">
              <a:buNone/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5800" indent="0" algn="r">
              <a:buNone/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0" algn="r">
              <a:buNone/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Titel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2C8ABF75-21FE-490C-BA0F-A0198666E2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92209" y="3603625"/>
            <a:ext cx="5260975" cy="92392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28600" indent="0" algn="r">
              <a:buNone/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0" algn="r">
              <a:buNone/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5800" indent="0" algn="r">
              <a:buNone/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0" algn="r">
              <a:buNone/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858A14B-21DC-48FF-A5C9-8213B9F3832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91213C-29FE-43F8-8360-1798019B67C8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ADEFDFA-2AF1-4CF7-87E6-C544736CBC2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8F0B1CC-55AF-491D-B4F3-849403AC03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2587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5129" y="854549"/>
            <a:ext cx="9784080" cy="666439"/>
          </a:xfrm>
          <a:prstGeom prst="rect">
            <a:avLst/>
          </a:prstGeom>
        </p:spPr>
        <p:txBody>
          <a:bodyPr anchor="b"/>
          <a:lstStyle>
            <a:lvl1pPr>
              <a:defRPr cap="none" baseline="0">
                <a:solidFill>
                  <a:srgbClr val="0070C0"/>
                </a:solidFill>
                <a:latin typeface="Corbel" panose="020B0503020204020204" pitchFamily="34" charset="0"/>
              </a:defRPr>
            </a:lvl1pPr>
          </a:lstStyle>
          <a:p>
            <a:r>
              <a:rPr lang="de-DE"/>
              <a:t>Überschrift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Datumsplatzhalter 7">
            <a:extLst>
              <a:ext uri="{FF2B5EF4-FFF2-40B4-BE49-F238E27FC236}">
                <a16:creationId xmlns:a16="http://schemas.microsoft.com/office/drawing/2014/main" id="{9A451F21-27C4-4DC6-94F4-7F9EF50D74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94433" y="6422854"/>
            <a:ext cx="3000894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F44DAC-F4F2-4F34-B427-2E0F007797B0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685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B50BFA-B297-42D4-A1BE-44D618C57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10202A-655C-4BB5-BBE6-C014C13F6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790A8C-B573-4235-94C8-BD4992D8E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00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Datumsplatzhalter 7">
            <a:extLst>
              <a:ext uri="{FF2B5EF4-FFF2-40B4-BE49-F238E27FC236}">
                <a16:creationId xmlns:a16="http://schemas.microsoft.com/office/drawing/2014/main" id="{04BE1AB0-B0ED-4FC1-8111-0D27C8DE2DBD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094433" y="6422854"/>
            <a:ext cx="3000894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58CAB1-0F34-4A06-9BD4-EE2D9A235951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50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CEA9931F-BF88-4406-9A07-BD510E9701BD}"/>
              </a:ext>
            </a:extLst>
          </p:cNvPr>
          <p:cNvSpPr/>
          <p:nvPr userDrawn="1"/>
        </p:nvSpPr>
        <p:spPr>
          <a:xfrm>
            <a:off x="-1041" y="6417795"/>
            <a:ext cx="12192000" cy="443060"/>
          </a:xfrm>
          <a:prstGeom prst="rect">
            <a:avLst/>
          </a:prstGeom>
          <a:gradFill>
            <a:gsLst>
              <a:gs pos="0">
                <a:srgbClr val="0070C0"/>
              </a:gs>
              <a:gs pos="99115">
                <a:schemeClr val="bg1"/>
              </a:gs>
              <a:gs pos="75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29042DD8-58BF-411D-92D0-99ECC52DB1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8878" y="2426329"/>
            <a:ext cx="3337534" cy="356706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3200">
                <a:solidFill>
                  <a:srgbClr val="0070C0"/>
                </a:solidFill>
              </a:defRPr>
            </a:lvl1pPr>
            <a:lvl2pPr marL="228600" indent="0" algn="r">
              <a:buNone/>
              <a:defRPr sz="3200">
                <a:solidFill>
                  <a:srgbClr val="0070C0"/>
                </a:solidFill>
              </a:defRPr>
            </a:lvl2pPr>
            <a:lvl3pPr marL="457200" indent="0" algn="r">
              <a:buNone/>
              <a:defRPr sz="3200">
                <a:solidFill>
                  <a:srgbClr val="0070C0"/>
                </a:solidFill>
              </a:defRPr>
            </a:lvl3pPr>
            <a:lvl4pPr marL="685800" indent="0" algn="r">
              <a:buNone/>
              <a:defRPr sz="3200">
                <a:solidFill>
                  <a:srgbClr val="0070C0"/>
                </a:solidFill>
              </a:defRPr>
            </a:lvl4pPr>
            <a:lvl5pPr marL="914400" indent="0" algn="r">
              <a:buNone/>
              <a:defRPr sz="3200">
                <a:solidFill>
                  <a:srgbClr val="0070C0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F7D71EE7-4DD9-4013-8258-27BAD91B382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23375" y="1742286"/>
            <a:ext cx="8082355" cy="425110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  <a:lvl2pPr>
              <a:defRPr sz="4000">
                <a:solidFill>
                  <a:schemeClr val="tx1"/>
                </a:solidFill>
              </a:defRPr>
            </a:lvl2pPr>
            <a:lvl3pPr>
              <a:defRPr sz="4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ADB521DD-F9EA-4325-B545-89B3DD8E68E2}"/>
              </a:ext>
            </a:extLst>
          </p:cNvPr>
          <p:cNvCxnSpPr>
            <a:cxnSpLocks/>
          </p:cNvCxnSpPr>
          <p:nvPr userDrawn="1"/>
        </p:nvCxnSpPr>
        <p:spPr>
          <a:xfrm>
            <a:off x="3619893" y="1742285"/>
            <a:ext cx="0" cy="425110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A8B84B3F-8EEE-481B-9FC7-78CD011F4FDF}"/>
              </a:ext>
            </a:extLst>
          </p:cNvPr>
          <p:cNvSpPr/>
          <p:nvPr userDrawn="1"/>
        </p:nvSpPr>
        <p:spPr>
          <a:xfrm>
            <a:off x="0" y="0"/>
            <a:ext cx="12192000" cy="443060"/>
          </a:xfrm>
          <a:prstGeom prst="rect">
            <a:avLst/>
          </a:prstGeom>
          <a:gradFill>
            <a:gsLst>
              <a:gs pos="0">
                <a:srgbClr val="0070C0"/>
              </a:gs>
              <a:gs pos="99115">
                <a:schemeClr val="bg1"/>
              </a:gs>
              <a:gs pos="75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78F17CC1-2830-4DDD-8DF1-B6F2B7F45D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7060"/>
          <a:stretch/>
        </p:blipFill>
        <p:spPr>
          <a:xfrm>
            <a:off x="-37762" y="5917834"/>
            <a:ext cx="2565175" cy="940166"/>
          </a:xfrm>
          <a:prstGeom prst="rect">
            <a:avLst/>
          </a:prstGeom>
        </p:spPr>
      </p:pic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C26371B5-ECE7-45EE-B131-7B83B2B0DA7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89924612-896F-41A0-A01C-D5A2C59F50C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4C4C8907-56A3-4FE7-9493-C81DF0E70A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33" b="24628"/>
          <a:stretch/>
        </p:blipFill>
        <p:spPr>
          <a:xfrm>
            <a:off x="9606287" y="-2404"/>
            <a:ext cx="2585713" cy="1619663"/>
          </a:xfrm>
          <a:prstGeom prst="rect">
            <a:avLst/>
          </a:prstGeom>
        </p:spPr>
      </p:pic>
      <p:sp>
        <p:nvSpPr>
          <p:cNvPr id="18" name="Datumsplatzhalter 7">
            <a:extLst>
              <a:ext uri="{FF2B5EF4-FFF2-40B4-BE49-F238E27FC236}">
                <a16:creationId xmlns:a16="http://schemas.microsoft.com/office/drawing/2014/main" id="{54125F4D-A916-46E9-9E57-768DB098A0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94433" y="6422854"/>
            <a:ext cx="3000894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1E9C35-3B99-485A-9EF9-B152F0544514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264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DDCBC88D-5F1D-462C-92A0-C4EFFFD6F903}"/>
              </a:ext>
            </a:extLst>
          </p:cNvPr>
          <p:cNvSpPr/>
          <p:nvPr userDrawn="1"/>
        </p:nvSpPr>
        <p:spPr>
          <a:xfrm>
            <a:off x="-1041" y="6417795"/>
            <a:ext cx="12192000" cy="443060"/>
          </a:xfrm>
          <a:prstGeom prst="rect">
            <a:avLst/>
          </a:prstGeom>
          <a:gradFill>
            <a:gsLst>
              <a:gs pos="0">
                <a:srgbClr val="0070C0"/>
              </a:gs>
              <a:gs pos="99115">
                <a:schemeClr val="bg1"/>
              </a:gs>
              <a:gs pos="75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AC77064C-7A20-4D5F-9CF2-56805E7B292E}"/>
              </a:ext>
            </a:extLst>
          </p:cNvPr>
          <p:cNvCxnSpPr>
            <a:cxnSpLocks/>
          </p:cNvCxnSpPr>
          <p:nvPr userDrawn="1"/>
        </p:nvCxnSpPr>
        <p:spPr>
          <a:xfrm>
            <a:off x="273196" y="1617259"/>
            <a:ext cx="7932329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>
            <a:extLst>
              <a:ext uri="{FF2B5EF4-FFF2-40B4-BE49-F238E27FC236}">
                <a16:creationId xmlns:a16="http://schemas.microsoft.com/office/drawing/2014/main" id="{F1E1D773-60AA-4CD2-B207-19A3C0A7E5E4}"/>
              </a:ext>
            </a:extLst>
          </p:cNvPr>
          <p:cNvSpPr/>
          <p:nvPr userDrawn="1"/>
        </p:nvSpPr>
        <p:spPr>
          <a:xfrm>
            <a:off x="0" y="0"/>
            <a:ext cx="12192000" cy="443060"/>
          </a:xfrm>
          <a:prstGeom prst="rect">
            <a:avLst/>
          </a:prstGeom>
          <a:gradFill>
            <a:gsLst>
              <a:gs pos="0">
                <a:srgbClr val="0070C0"/>
              </a:gs>
              <a:gs pos="99115">
                <a:schemeClr val="bg1"/>
              </a:gs>
              <a:gs pos="75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BC8DDFAD-4A6C-4A0E-8002-AA6655816D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33" b="24628"/>
          <a:stretch/>
        </p:blipFill>
        <p:spPr>
          <a:xfrm>
            <a:off x="9606287" y="-2404"/>
            <a:ext cx="2585713" cy="1619663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DC47DD91-60A1-4B4D-89F4-88D98FE131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r="47060"/>
          <a:stretch/>
        </p:blipFill>
        <p:spPr>
          <a:xfrm>
            <a:off x="-37762" y="5917834"/>
            <a:ext cx="2565175" cy="940166"/>
          </a:xfrm>
          <a:prstGeom prst="rect">
            <a:avLst/>
          </a:prstGeom>
        </p:spPr>
      </p:pic>
      <p:sp>
        <p:nvSpPr>
          <p:cNvPr id="17" name="Datumsplatzhalter 7">
            <a:extLst>
              <a:ext uri="{FF2B5EF4-FFF2-40B4-BE49-F238E27FC236}">
                <a16:creationId xmlns:a16="http://schemas.microsoft.com/office/drawing/2014/main" id="{D94AA739-66C3-4FCD-8FAB-9E118E28F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94433" y="6422854"/>
            <a:ext cx="3000894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51DA83-4492-4734-BA9A-82910BD1925D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8" name="Fußzeilenplatzhalter 9">
            <a:extLst>
              <a:ext uri="{FF2B5EF4-FFF2-40B4-BE49-F238E27FC236}">
                <a16:creationId xmlns:a16="http://schemas.microsoft.com/office/drawing/2014/main" id="{EE811E10-5628-4879-8A94-48C35E3BB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9" name="Foliennummernplatzhalter 11">
            <a:extLst>
              <a:ext uri="{FF2B5EF4-FFF2-40B4-BE49-F238E27FC236}">
                <a16:creationId xmlns:a16="http://schemas.microsoft.com/office/drawing/2014/main" id="{B087888C-61ED-4755-911B-03E1F0E6F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2176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v.bayern.de/doku/bers/zeugnisse/vorbereitung/dynamischer_faecherspiegel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v.bayern.de/doku/bers/zeugnisse/eingabe/noten/direkteingabe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ku.asv.bayern.de/bers/zeugnisse/vorbereitung/zeugnisschablonen_uebersicht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ku.asv.bayern.de/einfuehrung/verwaltung/zeugnisschablonen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v.bayern.de/doku/bers/zeugnisse/bemerkungen#bemerkungs-helper_bemerkungen_automatisch_einfuegen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v.bayern.de/doku/gy/zeugnis/textbausteinebibliothek" TargetMode="External"/><Relationship Id="rId2" Type="http://schemas.openxmlformats.org/officeDocument/2006/relationships/hyperlink" Target="https://doku.asv.bayern.de/bers/zeugnisse/vorbereitung/textbausteine/amtlich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asv.bayern.de/doku/bers/zeugnisse/bemerkungen#manuelle_textbaustein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v.bayern.de/doku/bers/zeugnisse/eingabe/sonderfaelle" TargetMode="External"/><Relationship Id="rId2" Type="http://schemas.openxmlformats.org/officeDocument/2006/relationships/hyperlink" Target="https://www.asv.bayern.de/doku/bers/zeugnisse/religion_ethik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asv.bayern.de/doku/gms/schueler/schueler_laufbahn#stoerungenschwaechenfoerderung" TargetMode="External"/><Relationship Id="rId4" Type="http://schemas.openxmlformats.org/officeDocument/2006/relationships/hyperlink" Target="https://doku.asv.bayern.de/einfuehrung/schueler/schuelerdaten/laufbahn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v.bayern.de/doku/bers/zeugnisse/bemerkung_klassenweise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v.bayern.de/doku/bers/zeugnisse/druck/zeugnis_massendruck" TargetMode="External"/><Relationship Id="rId2" Type="http://schemas.openxmlformats.org/officeDocument/2006/relationships/hyperlink" Target="https://www.asv.bayern.de/doku/bers/zeugnisse/druck/zeugnis_einzeldruck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asv.bayern.de/doku/bers/zeugnisse/zweitschriften?s%5b%5d=duplikat#unterschiedabdruck_duplikat_kopie_zweitschrift" TargetMode="Externa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v.bayern.de/doku/bers/zeugnisse/fachverdraengung" TargetMode="External"/><Relationship Id="rId2" Type="http://schemas.openxmlformats.org/officeDocument/2006/relationships/hyperlink" Target="https://doku.asv.bayern.de/bers/zeugnisse/vorbereitung/zeugniseinstellungen" TargetMode="Externa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v.bayern.de/doku/bers/zeugnisse/klassenweise_erfassen" TargetMode="Externa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v.bayern.de/helpdesk/open.php" TargetMode="Externa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v.bayern.de/doku/bers/zeugnisse/vorbereitung/zeugnisschablonen_uebersicht#austausch_der_zeugnisschablone" TargetMode="Externa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rkuendung-bayern.de/baymbl/2024-257" TargetMode="External"/><Relationship Id="rId2" Type="http://schemas.openxmlformats.org/officeDocument/2006/relationships/hyperlink" Target="https://www.asv.bayern.de/doku/bers/start/bers_handouts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ku.asv.bayern.de/bers/zeugnisse/bers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v.bayern.de/doku/bers/zeugnisse/vorbereitung/zeugnisunterschrift" TargetMode="External"/><Relationship Id="rId2" Type="http://schemas.openxmlformats.org/officeDocument/2006/relationships/hyperlink" Target="https://www.asv.bayern.de/doku/bers/zeugnisse/vorbereitung/zeugnisart_zeugnisdatum)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v.bayern.de/doku/bers/zeugnisse/vorbereitung/dynamischer_faecherspiegel" TargetMode="External"/><Relationship Id="rId2" Type="http://schemas.openxmlformats.org/officeDocument/2006/relationships/hyperlink" Target="https://www.asv.bayern.de/doku/bers/zeugnisse/vorbereitung/zeugnisklassengruppenbezeichnung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E08F46-CC66-45D5-993A-C81705E171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1690" y="2335213"/>
            <a:ext cx="11901494" cy="2416561"/>
          </a:xfrm>
        </p:spPr>
        <p:txBody>
          <a:bodyPr lIns="91440" tIns="45720" rIns="91440" bIns="45720" anchor="t"/>
          <a:lstStyle/>
          <a:p>
            <a:r>
              <a:rPr lang="de-DE">
                <a:latin typeface="Arial"/>
                <a:cs typeface="Arial"/>
              </a:rPr>
              <a:t>Jahres- und Abschluss-</a:t>
            </a:r>
            <a:endParaRPr lang="de-DE"/>
          </a:p>
          <a:p>
            <a:r>
              <a:rPr lang="de-DE">
                <a:latin typeface="Arial"/>
                <a:cs typeface="Arial"/>
              </a:rPr>
              <a:t>Zeugnisse</a:t>
            </a:r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C46C96D-F420-4396-AA56-1C171EDCA9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92209" y="4735582"/>
            <a:ext cx="5260975" cy="923925"/>
          </a:xfrm>
        </p:spPr>
        <p:txBody>
          <a:bodyPr lIns="91440" tIns="45720" rIns="91440" bIns="45720" anchor="t"/>
          <a:lstStyle/>
          <a:p>
            <a:r>
              <a:rPr lang="de-DE">
                <a:latin typeface="Arial"/>
                <a:cs typeface="Arial"/>
              </a:rPr>
              <a:t>Unterstützungsangebot für</a:t>
            </a:r>
            <a:endParaRPr lang="de-DE"/>
          </a:p>
          <a:p>
            <a:r>
              <a:rPr lang="de-DE">
                <a:latin typeface="Arial"/>
                <a:cs typeface="Arial"/>
              </a:rPr>
              <a:t>FS, FAK und BSF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0949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/>
              <a:t>Fächer und Unterricht des Schülers </a:t>
            </a:r>
          </a:p>
          <a:p>
            <a:endParaRPr lang="de-DE"/>
          </a:p>
          <a:p>
            <a:r>
              <a:rPr lang="de-DE"/>
              <a:t>Fächerwahl </a:t>
            </a:r>
          </a:p>
          <a:p>
            <a:pPr lvl="1">
              <a:buFont typeface="Courier New" pitchFamily="2" charset="2"/>
              <a:buChar char="o"/>
            </a:pPr>
            <a:r>
              <a:rPr lang="de-DE">
                <a:hlinkClick r:id="rId2"/>
              </a:rPr>
              <a:t>https://www.asv.bayern.de/doku/bers/zeugnisse/vorbereitung/dynamischer_faecherspiegel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2. Vorarbeiten zur Zeugniserstellung</a:t>
            </a:r>
          </a:p>
        </p:txBody>
      </p:sp>
    </p:spTree>
    <p:extLst>
      <p:ext uri="{BB962C8B-B14F-4D97-AF65-F5344CB8AC3E}">
        <p14:creationId xmlns:p14="http://schemas.microsoft.com/office/powerpoint/2010/main" val="586122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/>
              <a:t>Woher bezieht das Zeugnis die Daten? 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Unterzeichner und Zeugnisdatum 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Schülerdaten aus Schülermodul 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Klassendaten aus Klassenmodul 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Fächer aus </a:t>
            </a:r>
          </a:p>
          <a:p>
            <a:pPr lvl="2">
              <a:buFont typeface="Wingdings" pitchFamily="2" charset="2"/>
              <a:buChar char="§"/>
            </a:pPr>
            <a:r>
              <a:rPr lang="de-DE"/>
              <a:t>Basisstundentafel </a:t>
            </a:r>
          </a:p>
          <a:p>
            <a:pPr lvl="2">
              <a:buFont typeface="Wingdings" pitchFamily="2" charset="2"/>
              <a:buChar char="§"/>
            </a:pPr>
            <a:r>
              <a:rPr lang="de-DE"/>
              <a:t>Unterricht des jeweiligen Schülers 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Bemerkungen aus verschiedenen Quellen 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3. Noteneintragung im Zeugnisformular</a:t>
            </a:r>
          </a:p>
        </p:txBody>
      </p:sp>
    </p:spTree>
    <p:extLst>
      <p:ext uri="{BB962C8B-B14F-4D97-AF65-F5344CB8AC3E}">
        <p14:creationId xmlns:p14="http://schemas.microsoft.com/office/powerpoint/2010/main" val="93976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/>
              <a:t>Noteneintragung direkt im Zeugnisformular </a:t>
            </a:r>
          </a:p>
          <a:p>
            <a:pPr lvl="1">
              <a:buFont typeface="Courier New" pitchFamily="2" charset="2"/>
              <a:buChar char="o"/>
            </a:pPr>
            <a:r>
              <a:rPr lang="de-DE">
                <a:hlinkClick r:id="rId2"/>
              </a:rPr>
              <a:t>https://www.asv.bayern.de/doku/bers/zeugnisse/eingabe/noten/direkteingabe</a:t>
            </a:r>
            <a:r>
              <a:rPr lang="de-DE"/>
              <a:t> 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Schule, Klasse und richtige Zeugnisart wählen 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Noten eintragen 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Bemerkungen mit </a:t>
            </a:r>
            <a:r>
              <a:rPr lang="de-DE" err="1"/>
              <a:t>Bemerkungshelper</a:t>
            </a:r>
            <a:r>
              <a:rPr lang="de-DE"/>
              <a:t> 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Andere Änderungen durchführen 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Symbol -/- bleibt auf jeden Fall erhalten 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Zeugnis drucken 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3. Noteneintragung im Zeugnisformular</a:t>
            </a:r>
          </a:p>
        </p:txBody>
      </p:sp>
    </p:spTree>
    <p:extLst>
      <p:ext uri="{BB962C8B-B14F-4D97-AF65-F5344CB8AC3E}">
        <p14:creationId xmlns:p14="http://schemas.microsoft.com/office/powerpoint/2010/main" val="3603650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956389" cy="4191591"/>
          </a:xfrm>
        </p:spPr>
        <p:txBody>
          <a:bodyPr lIns="91440" tIns="45720" rIns="91440" bIns="45720" anchor="t"/>
          <a:lstStyle/>
          <a:p>
            <a:r>
              <a:rPr lang="de-DE" dirty="0"/>
              <a:t>Zeugnisschablonen </a:t>
            </a:r>
          </a:p>
          <a:p>
            <a:pPr lvl="1">
              <a:buFont typeface="Courier New" pitchFamily="2" charset="2"/>
              <a:buChar char="o"/>
            </a:pPr>
            <a:r>
              <a:rPr lang="de-DE" dirty="0">
                <a:ea typeface="+mn-lt"/>
                <a:cs typeface="+mn-lt"/>
                <a:hlinkClick r:id="rId2"/>
              </a:rPr>
              <a:t>https://doku.asv.bayern.de/bers/zeugnisse/vorbereitung/zeugnisschablonen_uebersicht</a:t>
            </a:r>
            <a:r>
              <a:rPr lang="de-DE" dirty="0">
                <a:ea typeface="+mn-lt"/>
                <a:cs typeface="+mn-lt"/>
              </a:rPr>
              <a:t> 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 dirty="0"/>
              <a:t>Austausch im Notenmodul über:</a:t>
            </a:r>
          </a:p>
          <a:p>
            <a:pPr lvl="2">
              <a:buFont typeface="Wingdings" pitchFamily="2" charset="2"/>
              <a:buChar char="§"/>
            </a:pPr>
            <a:r>
              <a:rPr lang="de-DE" dirty="0"/>
              <a:t>Modulbezogene Funktionen ==&gt; Zeugnisschablone austauschen</a:t>
            </a:r>
          </a:p>
          <a:p>
            <a:pPr lvl="2">
              <a:buFont typeface="Wingdings" pitchFamily="2" charset="2"/>
              <a:buChar char="§"/>
            </a:pPr>
            <a:r>
              <a:rPr lang="de-DE" dirty="0"/>
              <a:t>ACHTUNG: es werden nur Schablonen angezeigt, die im Moment NICHT verwendet werden. </a:t>
            </a:r>
          </a:p>
          <a:p>
            <a:pPr lvl="1">
              <a:buFont typeface="Courier New" pitchFamily="2" charset="2"/>
              <a:buChar char="o"/>
            </a:pPr>
            <a:r>
              <a:rPr lang="de-DE" dirty="0"/>
              <a:t>Schablone kann für ganze Klassengruppe eingestellt werden.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3. Noteneintragung im Zeugnisformular</a:t>
            </a:r>
          </a:p>
        </p:txBody>
      </p:sp>
    </p:spTree>
    <p:extLst>
      <p:ext uri="{BB962C8B-B14F-4D97-AF65-F5344CB8AC3E}">
        <p14:creationId xmlns:p14="http://schemas.microsoft.com/office/powerpoint/2010/main" val="2423140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956389" cy="4191591"/>
          </a:xfrm>
        </p:spPr>
        <p:txBody>
          <a:bodyPr lIns="91440" tIns="45720" rIns="91440" bIns="45720" anchor="t"/>
          <a:lstStyle/>
          <a:p>
            <a:pPr lvl="1">
              <a:buFont typeface="Courier New" pitchFamily="2" charset="2"/>
              <a:buChar char="o"/>
            </a:pPr>
            <a:r>
              <a:rPr lang="de-DE" dirty="0"/>
              <a:t>Für FS wurde eine Schablone ohne Deckblatt angelegt. Das Deckblatt muss in diesem Fall bereits vor dem Zeugnisdruck auf das Zeugnispapier gedruckt sein. </a:t>
            </a:r>
          </a:p>
          <a:p>
            <a:pPr marL="411480">
              <a:spcBef>
                <a:spcPts val="200"/>
              </a:spcBef>
              <a:spcAft>
                <a:spcPts val="400"/>
              </a:spcAft>
              <a:buFont typeface="Courier New" pitchFamily="2" charset="2"/>
              <a:buChar char="o"/>
            </a:pPr>
            <a:r>
              <a:rPr lang="de-DE" sz="2800" dirty="0">
                <a:latin typeface="Corbel"/>
                <a:cs typeface="Calibri"/>
              </a:rPr>
              <a:t>Die Zeugnisschablonen können in der Zeugnisschablonenbibliothek angesehen werden.</a:t>
            </a:r>
          </a:p>
          <a:p>
            <a:pPr lvl="2">
              <a:buFont typeface="Wingdings" pitchFamily="2" charset="2"/>
              <a:buChar char="§"/>
            </a:pPr>
            <a:r>
              <a:rPr lang="de-DE" dirty="0">
                <a:latin typeface="Corbel"/>
                <a:cs typeface="Calibri"/>
              </a:rPr>
              <a:t>Datei ==&gt; Verwaltung ==&gt; Zeugnisschablonen</a:t>
            </a:r>
          </a:p>
          <a:p>
            <a:pPr lvl="2">
              <a:buFont typeface="Wingdings" pitchFamily="2" charset="2"/>
              <a:buChar char="§"/>
            </a:pPr>
            <a:r>
              <a:rPr lang="de-DE" dirty="0">
                <a:latin typeface="Corbel"/>
                <a:cs typeface="Calibri"/>
                <a:hlinkClick r:id="rId2"/>
              </a:rPr>
              <a:t>https://doku.asv.bayern.de/einfuehrung/verwaltung/zeugnisschablonen</a:t>
            </a:r>
            <a:r>
              <a:rPr lang="de-DE" dirty="0">
                <a:latin typeface="Corbel"/>
                <a:cs typeface="Calibri"/>
              </a:rPr>
              <a:t> </a:t>
            </a:r>
          </a:p>
          <a:p>
            <a:pPr lvl="1">
              <a:buFont typeface="Courier New" pitchFamily="2" charset="2"/>
              <a:buChar char="o"/>
            </a:pPr>
            <a:endParaRPr lang="de-D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3. Noteneintragung im Zeugnisformular</a:t>
            </a:r>
          </a:p>
        </p:txBody>
      </p:sp>
    </p:spTree>
    <p:extLst>
      <p:ext uri="{BB962C8B-B14F-4D97-AF65-F5344CB8AC3E}">
        <p14:creationId xmlns:p14="http://schemas.microsoft.com/office/powerpoint/2010/main" val="2678436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>
                <a:hlinkClick r:id="rId2"/>
              </a:rPr>
              <a:t>https://www.asv.bayern.de/doku/bers/zeugnisse/bemerkungen#bemerkungs-helper_bemerkungen_automatisch_einfuegen</a:t>
            </a:r>
            <a:r>
              <a:rPr lang="de-DE"/>
              <a:t> </a:t>
            </a:r>
          </a:p>
          <a:p>
            <a:endParaRPr lang="de-DE"/>
          </a:p>
          <a:p>
            <a:r>
              <a:rPr lang="de-DE"/>
              <a:t>Eintragungsmöglichkeiten variieren je nach Schule und Zeugnis </a:t>
            </a:r>
            <a:endParaRPr lang="en-US"/>
          </a:p>
          <a:p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4. </a:t>
            </a:r>
            <a:r>
              <a:rPr lang="de-DE" sz="2800" err="1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Bemerkungshelper</a:t>
            </a:r>
          </a:p>
        </p:txBody>
      </p:sp>
    </p:spTree>
    <p:extLst>
      <p:ext uri="{BB962C8B-B14F-4D97-AF65-F5344CB8AC3E}">
        <p14:creationId xmlns:p14="http://schemas.microsoft.com/office/powerpoint/2010/main" val="2136527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1213822" cy="4191591"/>
          </a:xfrm>
        </p:spPr>
        <p:txBody>
          <a:bodyPr lIns="91440" tIns="45720" rIns="91440" bIns="45720" anchor="t"/>
          <a:lstStyle/>
          <a:p>
            <a:r>
              <a:rPr lang="de-DE"/>
              <a:t>Amtliche und eigene Textbausteine  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Amtliche Textbausteine werden laufend über die Anwendungsdaten ergänzt. 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Textbausteine im </a:t>
            </a:r>
            <a:r>
              <a:rPr lang="de-DE" err="1"/>
              <a:t>Bemerkungshelper</a:t>
            </a:r>
            <a:r>
              <a:rPr lang="de-DE"/>
              <a:t> können nur im Zuge eines ASV-Updates ausgetauscht werden. </a:t>
            </a:r>
          </a:p>
          <a:p>
            <a:pPr lvl="2">
              <a:buFont typeface="Wingdings" pitchFamily="2" charset="2"/>
              <a:buChar char="§"/>
            </a:pPr>
            <a:r>
              <a:rPr lang="de-DE"/>
              <a:t>Ständig aktualisierte Liste der amtlichen Textbausteine als durchsuchbares PDF: </a:t>
            </a:r>
            <a:r>
              <a:rPr lang="de-DE">
                <a:hlinkClick r:id="rId2"/>
              </a:rPr>
              <a:t>https://doku.asv.bayern.de/bers/zeugnisse/vorbereitung/textbausteine/amtlich</a:t>
            </a:r>
            <a:r>
              <a:rPr lang="de-DE"/>
              <a:t> 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Import oder neu anlegen eigener Textbausteine möglich </a:t>
            </a:r>
          </a:p>
          <a:p>
            <a:pPr lvl="2">
              <a:buFont typeface="Wingdings" pitchFamily="2" charset="2"/>
              <a:buChar char="§"/>
            </a:pPr>
            <a:r>
              <a:rPr lang="de-DE">
                <a:hlinkClick r:id="rId3"/>
              </a:rPr>
              <a:t>https://www.asv.bayern.de/doku/gy/zeugnis/textbausteinebibliothek</a:t>
            </a:r>
            <a:r>
              <a:rPr lang="de-DE"/>
              <a:t> </a:t>
            </a:r>
          </a:p>
          <a:p>
            <a:pPr lvl="2">
              <a:buFont typeface="Wingdings" pitchFamily="2" charset="2"/>
              <a:buChar char="§"/>
            </a:pPr>
            <a:r>
              <a:rPr lang="de-DE">
                <a:hlinkClick r:id="rId4"/>
              </a:rPr>
              <a:t>https://www.asv.bayern.de/doku/bers/zeugnisse/bemerkungen#manuelle_textbausteine</a:t>
            </a:r>
            <a:r>
              <a:rPr lang="de-DE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4. </a:t>
            </a:r>
            <a:r>
              <a:rPr lang="de-DE" sz="2800" err="1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Bemerkungshelper</a:t>
            </a:r>
          </a:p>
        </p:txBody>
      </p:sp>
    </p:spTree>
    <p:extLst>
      <p:ext uri="{BB962C8B-B14F-4D97-AF65-F5344CB8AC3E}">
        <p14:creationId xmlns:p14="http://schemas.microsoft.com/office/powerpoint/2010/main" val="3203856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1442757" cy="4191591"/>
          </a:xfrm>
        </p:spPr>
        <p:txBody>
          <a:bodyPr lIns="91440" tIns="45720" rIns="91440" bIns="45720" anchor="t"/>
          <a:lstStyle/>
          <a:p>
            <a:r>
              <a:rPr lang="de-DE"/>
              <a:t>Befreiung / Entfall von Religionslehre / Ethik </a:t>
            </a:r>
          </a:p>
          <a:p>
            <a:pPr lvl="1">
              <a:buFont typeface="Courier New" pitchFamily="2" charset="2"/>
              <a:buChar char="o"/>
            </a:pPr>
            <a:r>
              <a:rPr lang="de-DE">
                <a:hlinkClick r:id="rId2"/>
              </a:rPr>
              <a:t>https://www.asv.bayern.de/doku/bers/zeugnisse/religion_ethik</a:t>
            </a:r>
            <a:r>
              <a:rPr lang="de-DE"/>
              <a:t> </a:t>
            </a:r>
          </a:p>
          <a:p>
            <a:endParaRPr lang="de-DE"/>
          </a:p>
          <a:p>
            <a:r>
              <a:rPr lang="de-DE"/>
              <a:t>Eintragung von LRS und anderen Lernstörungen</a:t>
            </a:r>
          </a:p>
          <a:p>
            <a:pPr lvl="1">
              <a:buFont typeface="Courier New" pitchFamily="2" charset="2"/>
              <a:buChar char="o"/>
            </a:pPr>
            <a:r>
              <a:rPr lang="de-DE">
                <a:hlinkClick r:id="rId3"/>
              </a:rPr>
              <a:t>https://www.asv.bayern.de/doku/bers/zeugnisse/eingabe/sonderfaelle</a:t>
            </a:r>
            <a:r>
              <a:rPr lang="de-DE"/>
              <a:t> </a:t>
            </a:r>
          </a:p>
          <a:p>
            <a:pPr lvl="1">
              <a:buFont typeface="Courier New" pitchFamily="2" charset="2"/>
              <a:buChar char="o"/>
            </a:pPr>
            <a:r>
              <a:rPr lang="de-DE">
                <a:hlinkClick r:id="rId4"/>
              </a:rPr>
              <a:t>https://doku.asv.bayern.de/einfuehrung/schueler/schuelerdaten/laufbahn</a:t>
            </a:r>
            <a:r>
              <a:rPr lang="de-DE"/>
              <a:t> </a:t>
            </a:r>
          </a:p>
          <a:p>
            <a:pPr lvl="1">
              <a:buFont typeface="Courier New" pitchFamily="2" charset="2"/>
              <a:buChar char="o"/>
            </a:pPr>
            <a:r>
              <a:rPr lang="de-DE">
                <a:hlinkClick r:id="rId5"/>
              </a:rPr>
              <a:t>https://www.asv.bayern.de/doku/gms/schueler/schueler_laufbahn#stoerungenschwaechenfoerderung</a:t>
            </a:r>
            <a:r>
              <a:rPr lang="de-DE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4. </a:t>
            </a:r>
            <a:r>
              <a:rPr lang="de-DE" sz="2800" err="1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Bemerkungshelper</a:t>
            </a:r>
          </a:p>
        </p:txBody>
      </p:sp>
    </p:spTree>
    <p:extLst>
      <p:ext uri="{BB962C8B-B14F-4D97-AF65-F5344CB8AC3E}">
        <p14:creationId xmlns:p14="http://schemas.microsoft.com/office/powerpoint/2010/main" val="2265749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/>
              <a:t>Klassenweise Bemerkungen eintragen </a:t>
            </a:r>
          </a:p>
          <a:p>
            <a:pPr lvl="1">
              <a:buFont typeface="Courier New" pitchFamily="2" charset="2"/>
              <a:buChar char="o"/>
            </a:pPr>
            <a:r>
              <a:rPr lang="de-DE">
                <a:hlinkClick r:id="rId2"/>
              </a:rPr>
              <a:t>https://www.asv.bayern.de/doku/bers/zeugnisse/bemerkung_klassenweise</a:t>
            </a:r>
            <a:r>
              <a:rPr lang="de-DE"/>
              <a:t> </a:t>
            </a:r>
          </a:p>
          <a:p>
            <a:endParaRPr lang="de-DE"/>
          </a:p>
          <a:p>
            <a:r>
              <a:rPr lang="de-DE" b="1"/>
              <a:t>ACHTUNG:</a:t>
            </a:r>
            <a:r>
              <a:rPr lang="de-DE"/>
              <a:t> der </a:t>
            </a:r>
            <a:r>
              <a:rPr lang="de-DE" err="1"/>
              <a:t>Bemerkungshelper</a:t>
            </a:r>
            <a:r>
              <a:rPr lang="de-DE"/>
              <a:t> überschreibt beim speichern manuelle Änderungen direkt im Bemerkungsfeld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4. </a:t>
            </a:r>
            <a:r>
              <a:rPr lang="de-DE" sz="2800" err="1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Bemerkungshelper</a:t>
            </a:r>
          </a:p>
        </p:txBody>
      </p:sp>
    </p:spTree>
    <p:extLst>
      <p:ext uri="{BB962C8B-B14F-4D97-AF65-F5344CB8AC3E}">
        <p14:creationId xmlns:p14="http://schemas.microsoft.com/office/powerpoint/2010/main" val="117945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 sz="3200" b="1" baseline="0">
                <a:solidFill>
                  <a:srgbClr val="2C2C2C"/>
                </a:solidFill>
                <a:latin typeface="Corbel"/>
                <a:ea typeface="Arial"/>
                <a:cs typeface="Arial"/>
              </a:rPr>
              <a:t>ACHTUNG: </a:t>
            </a:r>
            <a:r>
              <a:rPr lang="de-DE" sz="3200" baseline="0">
                <a:solidFill>
                  <a:srgbClr val="2C2C2C"/>
                </a:solidFill>
                <a:latin typeface="Corbel"/>
                <a:ea typeface="Arial"/>
                <a:cs typeface="Arial"/>
              </a:rPr>
              <a:t>Verantwortung für korrekte Eingaben tragen die </a:t>
            </a:r>
            <a:r>
              <a:rPr lang="de-DE">
                <a:solidFill>
                  <a:srgbClr val="2C2C2C"/>
                </a:solidFill>
                <a:latin typeface="Corbel"/>
                <a:ea typeface="Arial"/>
                <a:cs typeface="Arial"/>
              </a:rPr>
              <a:t>Zeugnisunterzeichner:</a:t>
            </a:r>
          </a:p>
          <a:p>
            <a:pPr lvl="1">
              <a:buFont typeface="Courier New" pitchFamily="2" charset="2"/>
              <a:buChar char="o"/>
            </a:pPr>
            <a:r>
              <a:rPr lang="de-DE">
                <a:solidFill>
                  <a:srgbClr val="2C2C2C"/>
                </a:solidFill>
                <a:latin typeface="Corbel"/>
                <a:ea typeface="Arial"/>
                <a:cs typeface="Arial"/>
              </a:rPr>
              <a:t>Klassenleiter</a:t>
            </a:r>
          </a:p>
          <a:p>
            <a:pPr lvl="1">
              <a:buFont typeface="Courier New" pitchFamily="2" charset="2"/>
              <a:buChar char="o"/>
            </a:pPr>
            <a:r>
              <a:rPr lang="de-DE">
                <a:solidFill>
                  <a:srgbClr val="2C2C2C"/>
                </a:solidFill>
                <a:latin typeface="Corbel"/>
                <a:ea typeface="Arial"/>
                <a:cs typeface="Arial"/>
              </a:rPr>
              <a:t>Schulleitung</a:t>
            </a:r>
          </a:p>
          <a:p>
            <a:endParaRPr lang="de-DE">
              <a:cs typeface="Arial"/>
            </a:endParaRPr>
          </a:p>
          <a:p>
            <a:r>
              <a:rPr lang="de-DE">
                <a:cs typeface="Arial"/>
              </a:rPr>
              <a:t>Die reine Eintragungsmöglichkeit bedeutet nicht automatisch, dass eine Eintragung auch rechtlich zulässig ist!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4. </a:t>
            </a:r>
            <a:r>
              <a:rPr lang="de-DE" sz="2800" err="1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Bemerkungshelper</a:t>
            </a:r>
          </a:p>
        </p:txBody>
      </p:sp>
    </p:spTree>
    <p:extLst>
      <p:ext uri="{BB962C8B-B14F-4D97-AF65-F5344CB8AC3E}">
        <p14:creationId xmlns:p14="http://schemas.microsoft.com/office/powerpoint/2010/main" val="972083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9B5ECC-F021-40CB-AE6C-18DED2EAEF2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34963" y="1716794"/>
            <a:ext cx="9783763" cy="4003144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/>
          <a:p>
            <a:pPr marL="0" indent="0">
              <a:buNone/>
            </a:pPr>
            <a:r>
              <a:rPr lang="de-DE" sz="2400">
                <a:latin typeface="Calibri"/>
                <a:cs typeface="Calibri"/>
              </a:rPr>
              <a:t>Matthias Gold, </a:t>
            </a:r>
            <a:r>
              <a:rPr lang="de-DE" sz="2400" err="1">
                <a:latin typeface="Calibri"/>
                <a:cs typeface="Calibri"/>
              </a:rPr>
              <a:t>StMUK</a:t>
            </a:r>
            <a:endParaRPr lang="de-DE" sz="2400" err="1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de-DE" sz="2400">
                <a:latin typeface="Calibri"/>
                <a:cs typeface="Calibri"/>
              </a:rPr>
              <a:t>Roman </a:t>
            </a:r>
            <a:r>
              <a:rPr lang="de-DE" sz="2400" err="1">
                <a:latin typeface="Calibri"/>
                <a:cs typeface="Calibri"/>
              </a:rPr>
              <a:t>Begert</a:t>
            </a:r>
            <a:r>
              <a:rPr lang="de-DE" sz="2400">
                <a:latin typeface="Calibri"/>
                <a:cs typeface="Calibri"/>
              </a:rPr>
              <a:t>, ASV-LTM</a:t>
            </a:r>
            <a:endParaRPr lang="de-DE" sz="240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de-DE" sz="2400">
                <a:latin typeface="Calibri"/>
                <a:ea typeface="Calibri"/>
                <a:cs typeface="Calibri"/>
              </a:rPr>
              <a:t>Jochen </a:t>
            </a:r>
            <a:r>
              <a:rPr lang="de-DE" sz="2400" err="1">
                <a:latin typeface="Calibri"/>
                <a:ea typeface="Calibri"/>
                <a:cs typeface="Calibri"/>
              </a:rPr>
              <a:t>Dohles</a:t>
            </a:r>
            <a:r>
              <a:rPr lang="de-DE" sz="2400">
                <a:latin typeface="Calibri"/>
                <a:ea typeface="Calibri"/>
                <a:cs typeface="Calibri"/>
              </a:rPr>
              <a:t>, ASV-LTM</a:t>
            </a:r>
          </a:p>
          <a:p>
            <a:pPr marL="0" indent="0">
              <a:buNone/>
            </a:pPr>
            <a:r>
              <a:rPr lang="de-DE" sz="2400">
                <a:latin typeface="Calibri"/>
                <a:ea typeface="Calibri"/>
                <a:cs typeface="Calibri"/>
              </a:rPr>
              <a:t>Anja Völk, ASV-LTM</a:t>
            </a:r>
          </a:p>
          <a:p>
            <a:pPr marL="0" indent="0">
              <a:buNone/>
            </a:pPr>
            <a:endParaRPr lang="de-DE" sz="240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endParaRPr lang="de-DE" sz="2400">
              <a:latin typeface="Calibri"/>
              <a:ea typeface="Calibri"/>
              <a:cs typeface="Calibri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A98DF3A-4295-4438-BF83-09FD7F74061A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Referenten</a:t>
            </a:r>
            <a:endParaRPr lang="de-DE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9B41A2A-496D-4714-B6B7-EEEAA7D36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F62732-1F24-4376-AF21-E33C0CE6BD8A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EFA3446-3AFF-4AED-8697-9AE90C417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4483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/>
              <a:t>Einzeldruck </a:t>
            </a:r>
          </a:p>
          <a:p>
            <a:pPr lvl="1">
              <a:buFont typeface="Courier New" pitchFamily="2" charset="2"/>
              <a:buChar char="o"/>
            </a:pPr>
            <a:r>
              <a:rPr lang="de-DE">
                <a:hlinkClick r:id="rId2"/>
              </a:rPr>
              <a:t>https://www.asv.bayern.de/doku/bers/zeugnisse/druck/zeugnis_einzeldruck</a:t>
            </a:r>
            <a:r>
              <a:rPr lang="de-DE"/>
              <a:t> </a:t>
            </a:r>
          </a:p>
          <a:p>
            <a:endParaRPr lang="de-DE"/>
          </a:p>
          <a:p>
            <a:r>
              <a:rPr lang="de-DE"/>
              <a:t>Massendruck </a:t>
            </a:r>
          </a:p>
          <a:p>
            <a:pPr lvl="1">
              <a:buFont typeface="Courier New" pitchFamily="2" charset="2"/>
              <a:buChar char="o"/>
            </a:pPr>
            <a:r>
              <a:rPr lang="de-DE">
                <a:hlinkClick r:id="rId3"/>
              </a:rPr>
              <a:t>https://www.asv.bayern.de/doku/bers/zeugnisse/druck/zeugnis_massendruck</a:t>
            </a:r>
            <a:r>
              <a:rPr lang="de-DE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5. Zeugnisdruck</a:t>
            </a:r>
            <a:endParaRPr lang="de-DE" sz="2800" err="1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4960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/>
          <a:lstStyle/>
          <a:p>
            <a:pPr marL="228600" lvl="0" indent="-228600" rtl="0">
              <a:buFont typeface=""/>
              <a:buChar char="•"/>
            </a:pPr>
            <a:r>
              <a:rPr lang="de-DE" sz="3200" baseline="0">
                <a:solidFill>
                  <a:srgbClr val="2C2C2C"/>
                </a:solidFill>
                <a:latin typeface="Corbel"/>
                <a:ea typeface="Arial"/>
                <a:cs typeface="Arial"/>
              </a:rPr>
              <a:t>Abdruck / Zweitschrift  </a:t>
            </a:r>
            <a:r>
              <a:rPr lang="en-US" sz="3200">
                <a:solidFill>
                  <a:srgbClr val="2C2C2C"/>
                </a:solidFill>
                <a:latin typeface="Corbel"/>
                <a:ea typeface="Arial"/>
                <a:cs typeface="Arial"/>
              </a:rPr>
              <a:t>​</a:t>
            </a:r>
          </a:p>
          <a:p>
            <a:pPr marL="228600" lvl="1" indent="-228600" rtl="0">
              <a:buFont typeface="Courier New,monospace"/>
              <a:buChar char="o"/>
            </a:pPr>
            <a:r>
              <a:rPr lang="de-DE" sz="2800" u="sng" strike="noStrike" baseline="0">
                <a:solidFill>
                  <a:srgbClr val="005DBA"/>
                </a:solidFill>
                <a:latin typeface="Corbel"/>
                <a:ea typeface="Arial"/>
                <a:cs typeface="Arial"/>
                <a:hlinkClick r:id="rId2"/>
              </a:rPr>
              <a:t>https://www.asv.bayern.de/doku/bers/zeugnisse/zweitschriften?s[]=duplikat#unterschiedabdruck_duplikat_kopie_zweitschrift</a:t>
            </a:r>
            <a:r>
              <a:rPr lang="de-DE" sz="2800" baseline="0">
                <a:solidFill>
                  <a:srgbClr val="2C2C2C"/>
                </a:solidFill>
                <a:latin typeface="Corbel"/>
                <a:ea typeface="Arial"/>
                <a:cs typeface="Arial"/>
              </a:rPr>
              <a:t> </a:t>
            </a:r>
            <a:r>
              <a:rPr lang="en-US" sz="2800">
                <a:solidFill>
                  <a:srgbClr val="2C2C2C"/>
                </a:solidFill>
                <a:latin typeface="Corbel"/>
                <a:ea typeface="Arial"/>
                <a:cs typeface="Arial"/>
              </a:rPr>
              <a:t>​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5. Zeugnisdruck</a:t>
            </a:r>
            <a:endParaRPr lang="de-DE" sz="2800" err="1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4" name="Grafik 3" descr="Ein Bild, das Text, Schrift, Screenshot enthält.&#10;&#10;Beschreibung automatisch generiert.">
            <a:extLst>
              <a:ext uri="{FF2B5EF4-FFF2-40B4-BE49-F238E27FC236}">
                <a16:creationId xmlns:a16="http://schemas.microsoft.com/office/drawing/2014/main" id="{A3800EC8-53D9-00E1-75A1-E7C4211E1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243" y="3426683"/>
            <a:ext cx="10987216" cy="171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1919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>
                <a:ea typeface="+mn-lt"/>
                <a:cs typeface="+mn-lt"/>
                <a:hlinkClick r:id="rId2"/>
              </a:rPr>
              <a:t>https://doku.asv.bayern.de/bers/zeugnisse/vorbereitung/zeugniseinstellungen</a:t>
            </a:r>
            <a:endParaRPr lang="de-DE">
              <a:ea typeface="+mn-lt"/>
              <a:cs typeface="+mn-lt"/>
            </a:endParaRPr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Zeugniseinstellung anlegen 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Fächer hinzufügen 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Reihenfolge der Fächer festlegen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Verdrängung von Fächern aus dem Zeugnis</a:t>
            </a:r>
            <a:endParaRPr lang="de-DE"/>
          </a:p>
          <a:p>
            <a:pPr lvl="2">
              <a:buFont typeface="Wingdings" pitchFamily="2" charset="2"/>
              <a:buChar char="§"/>
            </a:pPr>
            <a:r>
              <a:rPr lang="de-DE">
                <a:ea typeface="+mn-lt"/>
                <a:cs typeface="+mn-lt"/>
                <a:hlinkClick r:id="rId3"/>
              </a:rPr>
              <a:t>https://www.asv.bayern.de/doku/bers/zeugnisse/fachverdraengung</a:t>
            </a:r>
            <a:r>
              <a:rPr lang="de-DE">
                <a:ea typeface="+mn-lt"/>
                <a:cs typeface="+mn-lt"/>
              </a:rPr>
              <a:t>  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Zuordnung der Zeugniseinstellung zum passenden Zeugnis 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6. Zeugniseinstellungen</a:t>
            </a:r>
            <a:endParaRPr lang="de-DE" sz="2800" err="1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39226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>
                <a:ea typeface="+mn-lt"/>
                <a:cs typeface="+mn-lt"/>
                <a:hlinkClick r:id="rId2"/>
              </a:rPr>
              <a:t>https://www.asv.bayern.de/doku/bers/zeugnisse/klassenweise_erfassen</a:t>
            </a:r>
            <a:endParaRPr lang="de-DE"/>
          </a:p>
          <a:p>
            <a:r>
              <a:rPr lang="de-DE">
                <a:ea typeface="+mn-lt"/>
                <a:cs typeface="+mn-lt"/>
              </a:rPr>
              <a:t>Voraussetzungen: </a:t>
            </a:r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passende Zeugniseinstellung vorhanden</a:t>
            </a:r>
            <a:endParaRPr lang="de-DE" sz="3200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Zeugniseinstellung ist der Klasse zugewiesen</a:t>
            </a:r>
          </a:p>
          <a:p>
            <a:r>
              <a:rPr lang="de-DE" b="1">
                <a:ea typeface="+mn-lt"/>
                <a:cs typeface="+mn-lt"/>
              </a:rPr>
              <a:t>ACHTUNG:</a:t>
            </a:r>
            <a:r>
              <a:rPr lang="de-DE">
                <a:ea typeface="+mn-lt"/>
                <a:cs typeface="+mn-lt"/>
              </a:rPr>
              <a:t> Eintragung von Noten in besonderem Unterricht ist hier teilweise gesperrt 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7. </a:t>
            </a:r>
            <a:r>
              <a:rPr lang="de-DE" sz="2800">
                <a:solidFill>
                  <a:schemeClr val="tx2">
                    <a:lumMod val="75000"/>
                  </a:schemeClr>
                </a:solidFill>
                <a:ea typeface="+mn-lt"/>
                <a:cs typeface="+mn-lt"/>
              </a:rPr>
              <a:t>Klassengruppenweise Zeugnisdatenerstellung </a:t>
            </a:r>
            <a:endParaRPr lang="de-DE" sz="280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7322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>
                <a:ea typeface="+mn-lt"/>
                <a:cs typeface="+mn-lt"/>
              </a:rPr>
              <a:t>Zeugnismodul ==&gt; Diagnose ==&gt; Alle Felder freigeben</a:t>
            </a:r>
            <a:endParaRPr lang="de-DE"/>
          </a:p>
          <a:p>
            <a:r>
              <a:rPr lang="de-DE">
                <a:ea typeface="+mn-lt"/>
                <a:cs typeface="+mn-lt"/>
              </a:rPr>
              <a:t>Schlüssel kann von zuständiger Regierung erhalten werden.</a:t>
            </a:r>
          </a:p>
          <a:p>
            <a:r>
              <a:rPr lang="de-DE" b="1">
                <a:ea typeface="+mn-lt"/>
                <a:cs typeface="+mn-lt"/>
              </a:rPr>
              <a:t>ACHTUNG:</a:t>
            </a:r>
            <a:r>
              <a:rPr lang="de-DE">
                <a:ea typeface="+mn-lt"/>
                <a:cs typeface="+mn-lt"/>
              </a:rPr>
              <a:t> Änderungen müssen sofort gedruckt werden, KEIN Speichern möglich!</a:t>
            </a:r>
            <a:endParaRPr lang="de-DE"/>
          </a:p>
          <a:p>
            <a:r>
              <a:rPr lang="de-DE">
                <a:ea typeface="+mn-lt"/>
                <a:cs typeface="+mn-lt"/>
              </a:rPr>
              <a:t>Nur für Einzelfälle sinnvoll.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8. </a:t>
            </a:r>
            <a:r>
              <a:rPr lang="de-DE" sz="2800">
                <a:solidFill>
                  <a:schemeClr val="tx2">
                    <a:lumMod val="75000"/>
                  </a:schemeClr>
                </a:solidFill>
                <a:ea typeface="+mn-lt"/>
                <a:cs typeface="+mn-lt"/>
              </a:rPr>
              <a:t>Zeugnisfreigabe für Spezialfälle </a:t>
            </a:r>
            <a:endParaRPr lang="de-DE" sz="2800" err="1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284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>
                <a:ea typeface="+mn-lt"/>
                <a:cs typeface="+mn-lt"/>
              </a:rPr>
              <a:t>Bei neuen Problemen Ticket erstellen 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  <a:hlinkClick r:id="rId2"/>
              </a:rPr>
              <a:t>https://www.asv.bayern.de/helpdesk/open.php</a:t>
            </a:r>
            <a:r>
              <a:rPr lang="de-DE">
                <a:ea typeface="+mn-lt"/>
                <a:cs typeface="+mn-lt"/>
              </a:rPr>
              <a:t>  </a:t>
            </a:r>
            <a:endParaRPr lang="de-DE" sz="3200"/>
          </a:p>
          <a:p>
            <a:endParaRPr lang="de-DE">
              <a:ea typeface="+mn-lt"/>
              <a:cs typeface="+mn-lt"/>
            </a:endParaRPr>
          </a:p>
          <a:p>
            <a:r>
              <a:rPr lang="de-DE">
                <a:ea typeface="+mn-lt"/>
                <a:cs typeface="+mn-lt"/>
              </a:rPr>
              <a:t>Bei rechtlichen Einwänden Anfrage über den Dienstweg ans </a:t>
            </a:r>
            <a:r>
              <a:rPr lang="de-DE" err="1">
                <a:ea typeface="+mn-lt"/>
                <a:cs typeface="+mn-lt"/>
              </a:rPr>
              <a:t>StMUK</a:t>
            </a:r>
            <a:endParaRPr lang="de-DE">
              <a:ea typeface="+mn-lt"/>
              <a:cs typeface="+mn-lt"/>
            </a:endParaRPr>
          </a:p>
          <a:p>
            <a:pPr lvl="1">
              <a:buFont typeface="Courier New" pitchFamily="2" charset="2"/>
              <a:buChar char="o"/>
            </a:pPr>
            <a:r>
              <a:rPr lang="de-DE"/>
              <a:t>Abweichung vom Layout der amtlichen Vorlage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Lernfelder statt Fächern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9. </a:t>
            </a:r>
            <a:r>
              <a:rPr lang="de-DE" sz="2800">
                <a:solidFill>
                  <a:schemeClr val="tx2">
                    <a:lumMod val="75000"/>
                  </a:schemeClr>
                </a:solidFill>
                <a:ea typeface="+mn-lt"/>
                <a:cs typeface="+mn-lt"/>
              </a:rPr>
              <a:t>Häufige Stolpersteine </a:t>
            </a:r>
            <a:endParaRPr lang="de-DE" sz="2800" err="1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26499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>
                <a:ea typeface="+mn-lt"/>
                <a:cs typeface="+mn-lt"/>
              </a:rPr>
              <a:t>Falsches Fach oben rechts</a:t>
            </a:r>
            <a:endParaRPr lang="de-DE"/>
          </a:p>
          <a:p>
            <a:pPr marL="228600" lvl="1" indent="0">
              <a:buNone/>
            </a:pPr>
            <a:r>
              <a:rPr lang="de-DE">
                <a:ea typeface="+mn-lt"/>
                <a:cs typeface="+mn-lt"/>
              </a:rPr>
              <a:t>==&gt; Fach verursacht Probleme und sollte genauer geprüft werden. </a:t>
            </a:r>
            <a:endParaRPr lang="de-DE"/>
          </a:p>
          <a:p>
            <a:pPr marL="228600" lvl="1" indent="0">
              <a:buNone/>
            </a:pPr>
            <a:r>
              <a:rPr lang="de-DE">
                <a:ea typeface="+mn-lt"/>
                <a:cs typeface="+mn-lt"/>
              </a:rPr>
              <a:t>Mögliche Ursachen:</a:t>
            </a:r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Falsche Basisstundentafel 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Falsches Fach im Unterricht 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Fach ist nicht in Zeugniseinstellung enthalten 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Verwechslungen durch doppelte oder ähnliche schuleigene Kürzel 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9. </a:t>
            </a:r>
            <a:r>
              <a:rPr lang="de-DE" sz="2800">
                <a:solidFill>
                  <a:schemeClr val="tx2">
                    <a:lumMod val="75000"/>
                  </a:schemeClr>
                </a:solidFill>
                <a:ea typeface="+mn-lt"/>
                <a:cs typeface="+mn-lt"/>
              </a:rPr>
              <a:t>Häufige Stolpersteine </a:t>
            </a:r>
            <a:endParaRPr lang="de-DE" sz="2800" err="1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53286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>
                <a:ea typeface="+mn-lt"/>
                <a:cs typeface="+mn-lt"/>
              </a:rPr>
              <a:t>Unterzeichner taucht nicht auf dem Zeugnis auf. 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Einstellungen für Zeugnisse bei Schule und Klasse prüfen 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Zeugnisunterschrift der Lehrkraft prüfen (eventuell Haken entfernen und wieder einsetzen) </a:t>
            </a:r>
            <a:endParaRPr lang="de-DE"/>
          </a:p>
          <a:p>
            <a:endParaRPr lang="de-DE">
              <a:ea typeface="+mn-lt"/>
              <a:cs typeface="+mn-lt"/>
            </a:endParaRPr>
          </a:p>
          <a:p>
            <a:r>
              <a:rPr lang="de-DE">
                <a:ea typeface="+mn-lt"/>
                <a:cs typeface="+mn-lt"/>
              </a:rPr>
              <a:t>Unterzeichner ohne "Dienstgrad"</a:t>
            </a:r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automatische Unterschrift abändern 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Zeugnisunterschrift der Lehrkraft prüfen (eventuell Haken entfernen und wieder einsetzen) 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9. </a:t>
            </a:r>
            <a:r>
              <a:rPr lang="de-DE" sz="2800">
                <a:solidFill>
                  <a:schemeClr val="tx2">
                    <a:lumMod val="75000"/>
                  </a:schemeClr>
                </a:solidFill>
                <a:ea typeface="+mn-lt"/>
                <a:cs typeface="+mn-lt"/>
              </a:rPr>
              <a:t>Häufige Stolpersteine </a:t>
            </a:r>
            <a:endParaRPr lang="de-DE" sz="2800" err="1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20661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>
                <a:ea typeface="+mn-lt"/>
                <a:cs typeface="+mn-lt"/>
              </a:rPr>
              <a:t>ständiger Stellvertreter Unterschrift mit vorangestelltem "i. V." alle anderen mit "i. A."  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Ist für alle Schularten vorgeschrieben, falls die Funktion derzeit noch nicht vorhanden ist sind die Zeugnisse trotzdem gültig. 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Kann über Unterschriftenfeld im Lehrermodul geändert werden. (Vorsicht bei Schulleitungen die gleichzeitig Klassenleitungen sind!) 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9. </a:t>
            </a:r>
            <a:r>
              <a:rPr lang="de-DE" sz="2800">
                <a:solidFill>
                  <a:schemeClr val="tx2">
                    <a:lumMod val="75000"/>
                  </a:schemeClr>
                </a:solidFill>
                <a:ea typeface="+mn-lt"/>
                <a:cs typeface="+mn-lt"/>
              </a:rPr>
              <a:t>Häufige Stolpersteine </a:t>
            </a:r>
            <a:endParaRPr lang="de-DE" sz="2800" err="1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10581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>
                <a:ea typeface="+mn-lt"/>
                <a:cs typeface="+mn-lt"/>
              </a:rPr>
              <a:t>Schulname zu lang oder abgeschnitten 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Schulname im Zeugnis kann geändert werden 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Datei ==&gt; Schulische Daten ==&gt; Schulen ==&gt; Stammdaten ==&gt; Schulbezeichnung (auf den Zeugnissen) 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Return erzeugt zweite Zeile mit kleinerer Schrift 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Schulbezeichnung im Zeugnis darf im Wesentlichen nicht von der offiziellen Schulbezeichnung abweichen.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9. </a:t>
            </a:r>
            <a:r>
              <a:rPr lang="de-DE" sz="2800">
                <a:solidFill>
                  <a:schemeClr val="tx2">
                    <a:lumMod val="75000"/>
                  </a:schemeClr>
                </a:solidFill>
                <a:ea typeface="+mn-lt"/>
                <a:cs typeface="+mn-lt"/>
              </a:rPr>
              <a:t>Häufige Stolpersteine </a:t>
            </a:r>
            <a:endParaRPr lang="de-DE" sz="2800" err="1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9736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9B5ECC-F021-40CB-AE6C-18DED2EAEF2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34963" y="1720079"/>
            <a:ext cx="8661437" cy="4229577"/>
          </a:xfrm>
          <a:prstGeom prst="rect">
            <a:avLst/>
          </a:prstGeom>
        </p:spPr>
        <p:txBody>
          <a:bodyPr lIns="91440" tIns="45720" rIns="91440" bIns="45720" anchor="t"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de-DE" sz="2400">
                <a:latin typeface="Calibri"/>
                <a:ea typeface="Calibri"/>
                <a:cs typeface="Calibri"/>
              </a:rPr>
              <a:t>Einführung</a:t>
            </a:r>
            <a:endParaRPr lang="de-DE"/>
          </a:p>
          <a:p>
            <a:pPr marL="457200" indent="-457200">
              <a:buAutoNum type="arabicPeriod"/>
            </a:pPr>
            <a:r>
              <a:rPr lang="de-DE" sz="2400">
                <a:latin typeface="Calibri"/>
                <a:ea typeface="Calibri"/>
                <a:cs typeface="Calibri"/>
              </a:rPr>
              <a:t>Vorarbeiten zur Zeugniserstellung</a:t>
            </a:r>
          </a:p>
          <a:p>
            <a:pPr marL="457200" indent="-457200">
              <a:buAutoNum type="arabicPeriod"/>
            </a:pPr>
            <a:r>
              <a:rPr lang="de-DE" sz="2400">
                <a:latin typeface="Calibri"/>
                <a:ea typeface="Calibri"/>
                <a:cs typeface="Calibri"/>
              </a:rPr>
              <a:t>Noteneintragung im Zeugnisformular</a:t>
            </a:r>
          </a:p>
          <a:p>
            <a:pPr marL="457200" indent="-457200">
              <a:buAutoNum type="arabicPeriod"/>
            </a:pPr>
            <a:r>
              <a:rPr lang="de-DE" sz="2400" err="1">
                <a:latin typeface="Calibri"/>
                <a:ea typeface="Calibri"/>
                <a:cs typeface="Calibri"/>
              </a:rPr>
              <a:t>Bemerkungshelper</a:t>
            </a:r>
            <a:endParaRPr lang="de-DE" err="1"/>
          </a:p>
          <a:p>
            <a:pPr marL="457200" indent="-457200">
              <a:buAutoNum type="arabicPeriod"/>
            </a:pPr>
            <a:r>
              <a:rPr lang="de-DE" sz="2400">
                <a:latin typeface="Calibri"/>
                <a:ea typeface="Calibri"/>
                <a:cs typeface="Calibri"/>
              </a:rPr>
              <a:t>Zeugnisdruck</a:t>
            </a:r>
          </a:p>
          <a:p>
            <a:pPr marL="457200" indent="-457200">
              <a:buAutoNum type="arabicPeriod"/>
            </a:pPr>
            <a:r>
              <a:rPr lang="de-DE" sz="2400">
                <a:latin typeface="Calibri"/>
                <a:ea typeface="Calibri"/>
                <a:cs typeface="Calibri"/>
              </a:rPr>
              <a:t>Zeugniseinstellungen (Fächerreihenfolge ändern, Fächerverdrängung)</a:t>
            </a:r>
          </a:p>
          <a:p>
            <a:pPr marL="457200" indent="-457200">
              <a:buAutoNum type="arabicPeriod"/>
            </a:pPr>
            <a:r>
              <a:rPr lang="de-DE" sz="2400">
                <a:latin typeface="Calibri"/>
                <a:ea typeface="Calibri"/>
                <a:cs typeface="Calibri"/>
              </a:rPr>
              <a:t>Noteneintragung durch Klassengruppenweise Zeugnisdatenerstellung</a:t>
            </a:r>
          </a:p>
          <a:p>
            <a:pPr marL="457200" indent="-457200">
              <a:buAutoNum type="arabicPeriod"/>
            </a:pPr>
            <a:r>
              <a:rPr lang="de-DE" sz="2400">
                <a:latin typeface="Calibri"/>
                <a:ea typeface="Calibri"/>
                <a:cs typeface="Calibri"/>
              </a:rPr>
              <a:t>Zeugnisfreigabe für Spezialfälle</a:t>
            </a:r>
          </a:p>
          <a:p>
            <a:pPr marL="457200" indent="-457200">
              <a:buAutoNum type="arabicPeriod"/>
            </a:pPr>
            <a:r>
              <a:rPr lang="de-DE" sz="2400">
                <a:latin typeface="Calibri"/>
                <a:ea typeface="Calibri"/>
                <a:cs typeface="Calibri"/>
              </a:rPr>
              <a:t>Häufige Stolpersteine</a:t>
            </a:r>
          </a:p>
          <a:p>
            <a:pPr marL="457200" indent="-457200">
              <a:buAutoNum type="arabicPeriod"/>
            </a:pPr>
            <a:r>
              <a:rPr lang="de-DE" sz="2400">
                <a:latin typeface="Calibri"/>
                <a:ea typeface="Calibri"/>
                <a:cs typeface="Calibri"/>
              </a:rPr>
              <a:t>Fragerunde</a:t>
            </a:r>
          </a:p>
          <a:p>
            <a:pPr marL="457200" indent="-457200">
              <a:buAutoNum type="arabicPeriod"/>
            </a:pPr>
            <a:endParaRPr lang="de-DE" sz="2400">
              <a:latin typeface="Calibri"/>
              <a:ea typeface="Calibri"/>
              <a:cs typeface="Calibri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A98DF3A-4295-4438-BF83-09FD7F74061A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Tagesordnung</a:t>
            </a:r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9B41A2A-496D-4714-B6B7-EEEAA7D36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F62732-1F24-4376-AF21-E33C0CE6BD8A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EFA3446-3AFF-4AED-8697-9AE90C417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7" name="Grafik 6" descr="Ein Bild, das Screenshot, Schrift, Grafiken, Logo enthält.&#10;&#10;Beschreibung automatisch generiert.">
            <a:extLst>
              <a:ext uri="{FF2B5EF4-FFF2-40B4-BE49-F238E27FC236}">
                <a16:creationId xmlns:a16="http://schemas.microsoft.com/office/drawing/2014/main" id="{E5AC0D13-F095-553E-1D15-27F8AEA976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4650" b="617"/>
          <a:stretch/>
        </p:blipFill>
        <p:spPr>
          <a:xfrm>
            <a:off x="8988335" y="2545228"/>
            <a:ext cx="2621862" cy="2576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9744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/>
              <a:t>FS mit Mathematik II: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Mathematik II wird nur bei Schülern abgedruckt, die das Fach belegen, bei allen anderen wird es ausgeblendet.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Schülergruppen mit verschiedenen Zeugnisschablonen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Fächerverdrängung nutzen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Alternativ: Basisstundentafel entfernen und alle Fächer aus dem Unterricht entnehmen (</a:t>
            </a:r>
            <a:r>
              <a:rPr lang="de-DE" b="1"/>
              <a:t>ACHTUNG</a:t>
            </a:r>
            <a:r>
              <a:rPr lang="de-DE"/>
              <a:t>: Kann bei Religion zu Problemen führen)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9. </a:t>
            </a:r>
            <a:r>
              <a:rPr lang="de-DE" sz="2800">
                <a:solidFill>
                  <a:schemeClr val="tx2">
                    <a:lumMod val="75000"/>
                  </a:schemeClr>
                </a:solidFill>
                <a:ea typeface="+mn-lt"/>
                <a:cs typeface="+mn-lt"/>
              </a:rPr>
              <a:t>Häufige Stolpersteine </a:t>
            </a:r>
            <a:endParaRPr lang="de-DE" sz="2800" err="1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29178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>
                <a:ea typeface="+mn-lt"/>
                <a:cs typeface="+mn-lt"/>
              </a:rPr>
              <a:t>FS mit besonderem Abschnitt für Fächer für Hochschulzugangsberechtigung im Zeugnis: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Sortierung erfolgt eventuell erst richtig, wenn auch Noten eingetragen wurden! 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 err="1"/>
              <a:t>Fachart</a:t>
            </a:r>
            <a:r>
              <a:rPr lang="de-DE"/>
              <a:t> muss richtig gesetzt sein:</a:t>
            </a:r>
          </a:p>
          <a:p>
            <a:pPr lvl="2">
              <a:buFont typeface="Wingdings" pitchFamily="2" charset="2"/>
              <a:buChar char="§"/>
            </a:pPr>
            <a:r>
              <a:rPr lang="de-DE"/>
              <a:t>Schülermodul ==&gt; Unterricht ==&gt; Besonderer Unterricht</a:t>
            </a:r>
            <a:endParaRPr lang="de-DE" sz="2800"/>
          </a:p>
          <a:p>
            <a:pPr lvl="2">
              <a:buFont typeface="Wingdings" pitchFamily="2" charset="2"/>
              <a:buChar char="§"/>
            </a:pPr>
            <a:r>
              <a:rPr lang="de-DE"/>
              <a:t>Spalte "Art"</a:t>
            </a:r>
          </a:p>
          <a:p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9. </a:t>
            </a:r>
            <a:r>
              <a:rPr lang="de-DE" sz="2800">
                <a:solidFill>
                  <a:schemeClr val="tx2">
                    <a:lumMod val="75000"/>
                  </a:schemeClr>
                </a:solidFill>
                <a:ea typeface="+mn-lt"/>
                <a:cs typeface="+mn-lt"/>
              </a:rPr>
              <a:t>Häufige Stolpersteine </a:t>
            </a:r>
            <a:endParaRPr lang="de-DE" sz="2800" err="1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77911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/>
              <a:t>FS+FAK: Zeugnisschablonen austauschen (z. B. einseitig, zweiseitig) </a:t>
            </a:r>
          </a:p>
          <a:p>
            <a:pPr lvl="1">
              <a:buFont typeface="Courier New,monospace" pitchFamily="2" charset="2"/>
              <a:buChar char="o"/>
            </a:pPr>
            <a:r>
              <a:rPr lang="de-DE">
                <a:hlinkClick r:id="rId2"/>
              </a:rPr>
              <a:t>https://www.asv.bayern.de/doku/bers/zeugnisse/vorbereitung/zeugnisschablonen_uebersicht#austausch_der_zeugnisschablone</a:t>
            </a:r>
            <a:r>
              <a:rPr lang="de-DE"/>
              <a:t> </a:t>
            </a:r>
          </a:p>
          <a:p>
            <a:pPr lvl="1">
              <a:buFont typeface="Courier New,monospace" pitchFamily="2" charset="2"/>
              <a:buChar char="o"/>
            </a:pPr>
            <a:r>
              <a:rPr lang="de-DE" b="1"/>
              <a:t>ACHTUNG:</a:t>
            </a:r>
            <a:r>
              <a:rPr lang="de-DE"/>
              <a:t> Anzeige der gewählten Zeugnisschablone oben "Formular: ", alle beim Schablonenwechsel angezeigten Schablonen sind NICHT ausgewählt.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9. </a:t>
            </a:r>
            <a:r>
              <a:rPr lang="de-DE" sz="2800">
                <a:solidFill>
                  <a:schemeClr val="tx2">
                    <a:lumMod val="75000"/>
                  </a:schemeClr>
                </a:solidFill>
                <a:ea typeface="+mn-lt"/>
                <a:cs typeface="+mn-lt"/>
              </a:rPr>
              <a:t>Häufige Stolpersteine </a:t>
            </a:r>
            <a:endParaRPr lang="de-DE" sz="2800" err="1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63231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r>
              <a:rPr lang="de-DE">
                <a:ea typeface="+mn-lt"/>
                <a:cs typeface="+mn-lt"/>
              </a:rPr>
              <a:t>BSF:</a:t>
            </a:r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Zweite Seite mit Ankreuzfeldern muss eventuell nicht gedruckt werden.</a:t>
            </a:r>
          </a:p>
          <a:p>
            <a:pPr lvl="1">
              <a:buFont typeface="Courier New" pitchFamily="2" charset="2"/>
              <a:buChar char="o"/>
            </a:pPr>
            <a:r>
              <a:rPr lang="de-DE">
                <a:ea typeface="+mn-lt"/>
                <a:cs typeface="+mn-lt"/>
              </a:rPr>
              <a:t>In diesem Fall muss auch auf Seite 1 der Satz entfernt werden, der auf die zweite Seite verweist. 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9. </a:t>
            </a:r>
            <a:r>
              <a:rPr lang="de-DE" sz="2800">
                <a:solidFill>
                  <a:schemeClr val="tx2">
                    <a:lumMod val="75000"/>
                  </a:schemeClr>
                </a:solidFill>
                <a:ea typeface="+mn-lt"/>
                <a:cs typeface="+mn-lt"/>
              </a:rPr>
              <a:t>Häufige Stolpersteine </a:t>
            </a:r>
            <a:endParaRPr lang="de-DE" sz="2800" err="1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04077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endParaRPr lang="de-DE" sz="2200">
              <a:latin typeface="Calibri"/>
              <a:cs typeface="Calibri"/>
            </a:endParaRPr>
          </a:p>
          <a:p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10. </a:t>
            </a:r>
            <a:r>
              <a:rPr lang="de-DE" sz="2800">
                <a:solidFill>
                  <a:schemeClr val="tx2">
                    <a:lumMod val="75000"/>
                  </a:schemeClr>
                </a:solidFill>
                <a:ea typeface="+mn-lt"/>
                <a:cs typeface="+mn-lt"/>
              </a:rPr>
              <a:t>Fragen und Anregungen</a:t>
            </a:r>
            <a:endParaRPr lang="de-DE" sz="2800" err="1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4" name="Grafik 3" descr="Fragezeichen mit einfarbiger Füllung">
            <a:extLst>
              <a:ext uri="{FF2B5EF4-FFF2-40B4-BE49-F238E27FC236}">
                <a16:creationId xmlns:a16="http://schemas.microsoft.com/office/drawing/2014/main" id="{C3D904CA-948D-1F41-B2E5-B67DDFEAD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76272" y="1709928"/>
            <a:ext cx="4425696" cy="454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1035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03AD3B-6EE0-B97A-DC1F-31E685328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6197271-9798-C348-EE16-63A3FC11D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57E11956-6EDC-C523-A079-FF3858960F42}"/>
              </a:ext>
            </a:extLst>
          </p:cNvPr>
          <p:cNvSpPr txBox="1">
            <a:spLocks/>
          </p:cNvSpPr>
          <p:nvPr/>
        </p:nvSpPr>
        <p:spPr>
          <a:xfrm>
            <a:off x="334963" y="1716794"/>
            <a:ext cx="9783763" cy="1566628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400">
                <a:latin typeface="Calibri"/>
                <a:cs typeface="Calibri"/>
              </a:rPr>
              <a:t>Vielen Dank für Ihre Aufmerksamkeit und Ihr Interesse am Unterstützungsangebot.</a:t>
            </a:r>
            <a:endParaRPr lang="en-US" sz="240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de-DE" sz="2400">
                <a:latin typeface="Calibri"/>
                <a:cs typeface="Calibri"/>
              </a:rPr>
              <a:t>Wir wünschen Ihnen einen schönen Tag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7" name="Textfeld 3">
            <a:extLst>
              <a:ext uri="{FF2B5EF4-FFF2-40B4-BE49-F238E27FC236}">
                <a16:creationId xmlns:a16="http://schemas.microsoft.com/office/drawing/2014/main" id="{072EDAAA-B65B-4EF5-C128-E33FBD36BC8E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Abschluss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46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9B5ECC-F021-40CB-AE6C-18DED2EAEF2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34963" y="1758442"/>
            <a:ext cx="4975026" cy="4356609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/>
          <a:p>
            <a:pPr marL="0" indent="0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400" b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Ansprechpartner im </a:t>
            </a:r>
            <a:r>
              <a:rPr lang="de-DE" sz="2400" b="1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StMUK</a:t>
            </a:r>
            <a:r>
              <a:rPr lang="de-DE" sz="2400" b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Anja Jess-</a:t>
            </a:r>
            <a:r>
              <a:rPr lang="de-DE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Hempen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Matthias Gold</a:t>
            </a:r>
          </a:p>
          <a:p>
            <a:pPr marL="0" indent="0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400" b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LTMs für </a:t>
            </a:r>
            <a:r>
              <a:rPr lang="de-DE" sz="2400" b="1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BerS</a:t>
            </a:r>
            <a:endParaRPr lang="de-DE" sz="2400" b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Roman </a:t>
            </a:r>
            <a:r>
              <a:rPr lang="de-DE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Begert</a:t>
            </a:r>
            <a:endParaRPr lang="de-DE" sz="24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Chistian</a:t>
            </a:r>
            <a:r>
              <a:rPr lang="de-DE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Dobmeier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Jochen </a:t>
            </a:r>
            <a:r>
              <a:rPr lang="de-DE" sz="24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Dohles</a:t>
            </a:r>
            <a:endParaRPr lang="de-DE" sz="24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Jochen Spielvogel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Bernhard Staffler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Anja Völk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A98DF3A-4295-4438-BF83-09FD7F74061A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1. Einführung</a:t>
            </a:r>
            <a:endParaRPr lang="de-DE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9B41A2A-496D-4714-B6B7-EEEAA7D36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F62732-1F24-4376-AF21-E33C0CE6BD8A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EFA3446-3AFF-4AED-8697-9AE90C417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4E216961-DA70-B306-2AAB-132A2C7BFC0E}"/>
              </a:ext>
            </a:extLst>
          </p:cNvPr>
          <p:cNvSpPr txBox="1">
            <a:spLocks/>
          </p:cNvSpPr>
          <p:nvPr/>
        </p:nvSpPr>
        <p:spPr>
          <a:xfrm>
            <a:off x="5310897" y="1755483"/>
            <a:ext cx="4975026" cy="4356609"/>
          </a:xfrm>
          <a:prstGeom prst="rect">
            <a:avLst/>
          </a:prstGeom>
        </p:spPr>
        <p:txBody>
          <a:bodyPr lIns="91440" tIns="45720" rIns="91440" bIns="45720" anchor="t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de-DE" sz="2400" b="1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Spezialmulitis</a:t>
            </a:r>
            <a:r>
              <a:rPr lang="de-DE" sz="2400" b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für FS, FAK und BFS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 u="sng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Christa Gmeiner (FAK)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 u="sng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Franz-Josef </a:t>
            </a:r>
            <a:r>
              <a:rPr lang="de-DE" sz="2400" u="sng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Getsch</a:t>
            </a:r>
            <a:r>
              <a:rPr lang="de-DE" sz="2400" u="sng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(FS / FAK)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Wolfgang Nicklas (FS / FAK)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 u="sng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Michael Maier (FS)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Stefan Siegert (FS)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 u="sng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Jürgen Bunk (BSF)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 u="sng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Vinzenz Gödecke (BSF)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 u="sng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Claudia Gottfried (BSF)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 u="sng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Eliabeth</a:t>
            </a:r>
            <a:r>
              <a:rPr lang="de-DE" sz="2400" u="sng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de-DE" sz="2400" u="sng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Ragaller</a:t>
            </a:r>
            <a:r>
              <a:rPr lang="de-DE" sz="2400" u="sng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-Huber (BSF)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</a:pPr>
            <a:r>
              <a:rPr lang="de-DE" sz="2400" u="sng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Herbert Schultes (BSF)</a:t>
            </a:r>
          </a:p>
        </p:txBody>
      </p:sp>
    </p:spTree>
    <p:extLst>
      <p:ext uri="{BB962C8B-B14F-4D97-AF65-F5344CB8AC3E}">
        <p14:creationId xmlns:p14="http://schemas.microsoft.com/office/powerpoint/2010/main" val="2975183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2BABF96A-2D39-CFAF-C850-FACE67757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037" y="1713161"/>
            <a:ext cx="10757664" cy="4114800"/>
          </a:xfrm>
        </p:spPr>
        <p:txBody>
          <a:bodyPr lIns="91440" tIns="45720" rIns="91440" bIns="45720" anchor="t"/>
          <a:lstStyle/>
          <a:p>
            <a:r>
              <a:rPr lang="de-DE"/>
              <a:t>Organisatorisches</a:t>
            </a:r>
          </a:p>
          <a:p>
            <a:endParaRPr lang="de-DE"/>
          </a:p>
          <a:p>
            <a:r>
              <a:rPr lang="de-DE"/>
              <a:t>Chatbetreuung</a:t>
            </a:r>
          </a:p>
          <a:p>
            <a:endParaRPr lang="de-DE"/>
          </a:p>
          <a:p>
            <a:r>
              <a:rPr lang="de-DE"/>
              <a:t>Bitte erstellen und drucken Sie bis Ende Juni einige Probezeugnisse. Eventuell noch vorhandene Fehler können dann rechtzeitig beseitigt werden.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1. Einführung</a:t>
            </a:r>
            <a:endParaRPr lang="de-DE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928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2BABF96A-2D39-CFAF-C850-FACE67757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037" y="1713161"/>
            <a:ext cx="10757664" cy="4114800"/>
          </a:xfrm>
        </p:spPr>
        <p:txBody>
          <a:bodyPr lIns="91440" tIns="45720" rIns="91440" bIns="45720" anchor="t"/>
          <a:lstStyle/>
          <a:p>
            <a:r>
              <a:rPr lang="de-DE"/>
              <a:t>Anleitungen und Handouts in der ASV-Dokumentation</a:t>
            </a:r>
          </a:p>
          <a:p>
            <a:pPr lvl="1">
              <a:buFont typeface="Courier New" pitchFamily="2" charset="2"/>
              <a:buChar char="o"/>
            </a:pPr>
            <a:r>
              <a:rPr lang="de-DE">
                <a:solidFill>
                  <a:srgbClr val="2C2C2C"/>
                </a:solidFill>
                <a:latin typeface="Corbel"/>
                <a:cs typeface="Segoe UI"/>
                <a:hlinkClick r:id="rId2"/>
              </a:rPr>
              <a:t>https://www.asv.bayern.de/doku/bers/start/bers_handouts</a:t>
            </a:r>
            <a:endParaRPr lang="de-DE">
              <a:solidFill>
                <a:srgbClr val="2C2C2C"/>
              </a:solidFill>
              <a:latin typeface="Corbel"/>
              <a:cs typeface="Segoe UI"/>
            </a:endParaRPr>
          </a:p>
          <a:p>
            <a:endParaRPr lang="de-DE">
              <a:solidFill>
                <a:srgbClr val="2C2C2C"/>
              </a:solidFill>
              <a:ea typeface="+mn-lt"/>
              <a:cs typeface="Segoe UI"/>
            </a:endParaRPr>
          </a:p>
          <a:p>
            <a:r>
              <a:rPr lang="de-DE" err="1">
                <a:solidFill>
                  <a:srgbClr val="2C2C2C"/>
                </a:solidFill>
                <a:ea typeface="+mn-lt"/>
                <a:cs typeface="Segoe UI"/>
              </a:rPr>
              <a:t>KMBek</a:t>
            </a:r>
            <a:r>
              <a:rPr lang="de-DE">
                <a:solidFill>
                  <a:srgbClr val="2C2C2C"/>
                </a:solidFill>
                <a:ea typeface="+mn-lt"/>
                <a:cs typeface="Segoe UI"/>
              </a:rPr>
              <a:t> mit den aktuellen Zeugnisvorlagen</a:t>
            </a:r>
            <a:endParaRPr lang="de-DE"/>
          </a:p>
          <a:p>
            <a:pPr lvl="1">
              <a:buFont typeface="Courier New" pitchFamily="2" charset="2"/>
              <a:buChar char="o"/>
            </a:pPr>
            <a:r>
              <a:rPr lang="de-DE">
                <a:solidFill>
                  <a:srgbClr val="2C2C2C"/>
                </a:solidFill>
                <a:ea typeface="+mn-lt"/>
                <a:cs typeface="+mn-lt"/>
                <a:hlinkClick r:id="rId3"/>
              </a:rPr>
              <a:t>https://www.verkuendung-bayern.de/baymbl/2024-257</a:t>
            </a:r>
            <a:endParaRPr lang="de-DE">
              <a:solidFill>
                <a:srgbClr val="2C2C2C"/>
              </a:solidFill>
              <a:ea typeface="+mn-lt"/>
              <a:cs typeface="Segoe UI"/>
            </a:endParaRPr>
          </a:p>
          <a:p>
            <a:pPr lvl="1">
              <a:buFont typeface="Courier New" pitchFamily="2" charset="2"/>
              <a:buChar char="o"/>
            </a:pPr>
            <a:endParaRPr lang="de-DE">
              <a:solidFill>
                <a:srgbClr val="2C2C2C"/>
              </a:solidFill>
              <a:ea typeface="+mn-lt"/>
              <a:cs typeface="Segoe UI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1. Einführung</a:t>
            </a:r>
            <a:endParaRPr lang="de-DE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704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2BABF96A-2D39-CFAF-C850-FACE67757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037" y="1713161"/>
            <a:ext cx="10757664" cy="4114800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de-DE" b="1"/>
              <a:t>Startseite für Zeugniserstellung</a:t>
            </a:r>
          </a:p>
          <a:p>
            <a:r>
              <a:rPr lang="de-DE">
                <a:ea typeface="+mn-lt"/>
                <a:cs typeface="+mn-lt"/>
                <a:hlinkClick r:id="rId2"/>
              </a:rPr>
              <a:t>https://doku.asv.bayern.de/bers/zeugnisse/bers</a:t>
            </a:r>
            <a:endParaRPr lang="de-DE">
              <a:ea typeface="+mn-lt"/>
              <a:cs typeface="+mn-lt"/>
            </a:endParaRPr>
          </a:p>
          <a:p>
            <a:pPr lvl="1">
              <a:buFont typeface="Courier New" pitchFamily="2" charset="2"/>
              <a:buChar char="o"/>
            </a:pPr>
            <a:r>
              <a:rPr lang="de-DE"/>
              <a:t>Checkliste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Ablaufplan</a:t>
            </a:r>
          </a:p>
          <a:p>
            <a:pPr lvl="1">
              <a:buFont typeface="Courier New" pitchFamily="2" charset="2"/>
              <a:buChar char="o"/>
            </a:pPr>
            <a:r>
              <a:rPr lang="de-DE"/>
              <a:t>Anleitungen als Text und als Video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1. Einführung</a:t>
            </a:r>
            <a:endParaRPr lang="de-DE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01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pPr marL="228600" indent="-228600" algn="l" rtl="0">
              <a:buFont typeface="Symbol"/>
              <a:buChar char="•"/>
            </a:pPr>
            <a:r>
              <a:rPr lang="de-DE"/>
              <a:t>Wertelisten und Anwendungsdaten aktualisieren </a:t>
            </a:r>
          </a:p>
          <a:p>
            <a:pPr marL="228600" indent="-228600">
              <a:buFont typeface="Symbol"/>
              <a:buChar char="•"/>
            </a:pPr>
            <a:endParaRPr lang="de-DE"/>
          </a:p>
          <a:p>
            <a:pPr marL="228600" indent="-228600" algn="l" rtl="0">
              <a:buFont typeface="Symbol"/>
              <a:buChar char="•"/>
            </a:pPr>
            <a:r>
              <a:rPr lang="de-DE"/>
              <a:t>Zeugnisdaten der Schule </a:t>
            </a:r>
          </a:p>
          <a:p>
            <a:pPr marL="457200" lvl="1" algn="l" rtl="0">
              <a:buFont typeface="Courier New"/>
              <a:buChar char="o"/>
            </a:pPr>
            <a:r>
              <a:rPr lang="de-DE"/>
              <a:t>Zeugnisarten und Zeugnisdatum </a:t>
            </a:r>
          </a:p>
          <a:p>
            <a:pPr lvl="1" algn="l" rtl="0">
              <a:buFont typeface="Courier New" pitchFamily="2" charset="2"/>
              <a:buChar char="o"/>
            </a:pPr>
            <a:r>
              <a:rPr lang="de-DE">
                <a:hlinkClick r:id="rId2"/>
              </a:rPr>
              <a:t>https://www.asv.bayern.de/doku/bers/zeugnisse/vorbereitung/zeugnisart_zeugnisdatum</a:t>
            </a:r>
            <a:r>
              <a:rPr lang="de-DE"/>
              <a:t> </a:t>
            </a:r>
          </a:p>
          <a:p>
            <a:pPr marL="457200" lvl="1" algn="l" rtl="0">
              <a:buFont typeface="Courier New"/>
              <a:buChar char="o"/>
            </a:pPr>
            <a:r>
              <a:rPr lang="de-DE"/>
              <a:t>Unterzeichner </a:t>
            </a:r>
          </a:p>
          <a:p>
            <a:pPr lvl="1" algn="l" rtl="0">
              <a:buFont typeface="Courier New" pitchFamily="2" charset="2"/>
              <a:buChar char="o"/>
            </a:pPr>
            <a:r>
              <a:rPr lang="de-DE">
                <a:hlinkClick r:id="rId3"/>
              </a:rPr>
              <a:t>https://www.asv.bayern.de/doku/bers/zeugnisse/vorbereitung/zeugnisunterschrift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2. Vorarbeiten zur Zeugniserstellung</a:t>
            </a:r>
          </a:p>
        </p:txBody>
      </p:sp>
    </p:spTree>
    <p:extLst>
      <p:ext uri="{BB962C8B-B14F-4D97-AF65-F5344CB8AC3E}">
        <p14:creationId xmlns:p14="http://schemas.microsoft.com/office/powerpoint/2010/main" val="1768456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5324CA9-EAF5-74DA-084C-C14E1AE2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77" y="1712473"/>
            <a:ext cx="10822525" cy="4191591"/>
          </a:xfrm>
        </p:spPr>
        <p:txBody>
          <a:bodyPr lIns="91440" tIns="45720" rIns="91440" bIns="45720" anchor="t"/>
          <a:lstStyle/>
          <a:p>
            <a:pPr marL="228600" indent="-228600" algn="l" rtl="0">
              <a:buFont typeface="Symbol,Sans-Serif"/>
              <a:buChar char="•"/>
            </a:pPr>
            <a:r>
              <a:rPr lang="de-DE"/>
              <a:t>Zeugnisdaten der Klasse </a:t>
            </a:r>
            <a:r>
              <a:rPr lang="en-US"/>
              <a:t>​</a:t>
            </a:r>
          </a:p>
          <a:p>
            <a:pPr marL="457200" lvl="1" algn="l" rtl="0">
              <a:buFont typeface="Courier New"/>
              <a:buChar char="o"/>
            </a:pPr>
            <a:r>
              <a:rPr lang="de-DE"/>
              <a:t>Klassengruppenbezeichnung </a:t>
            </a:r>
            <a:r>
              <a:rPr lang="en-US"/>
              <a:t>​</a:t>
            </a:r>
          </a:p>
          <a:p>
            <a:pPr marL="457200" lvl="1" algn="l" rtl="0">
              <a:buFont typeface="Courier New"/>
              <a:buChar char="o"/>
            </a:pPr>
            <a:r>
              <a:rPr lang="de-DE">
                <a:hlinkClick r:id="rId2"/>
              </a:rPr>
              <a:t>https://www.asv.bayern.de/doku/bers/zeugnisse/vorbereitung/zeugnisklassengruppenbezeichnung</a:t>
            </a:r>
            <a:r>
              <a:rPr lang="de-DE"/>
              <a:t> </a:t>
            </a:r>
            <a:r>
              <a:rPr lang="en-US"/>
              <a:t>​</a:t>
            </a:r>
          </a:p>
          <a:p>
            <a:pPr marL="457200" lvl="1" algn="l" rtl="0">
              <a:buFont typeface="Courier New"/>
              <a:buChar char="o"/>
            </a:pPr>
            <a:r>
              <a:rPr lang="de-DE"/>
              <a:t>Basisstundentafel </a:t>
            </a:r>
            <a:r>
              <a:rPr lang="en-US"/>
              <a:t>​</a:t>
            </a:r>
          </a:p>
          <a:p>
            <a:pPr marL="457200" lvl="1" algn="l" rtl="0">
              <a:buFont typeface="Courier New"/>
              <a:buChar char="o"/>
            </a:pPr>
            <a:r>
              <a:rPr lang="de-DE">
                <a:hlinkClick r:id="rId3"/>
              </a:rPr>
              <a:t>https://www.asv.bayern.de/doku/bers/zeugnisse/vorbereitung/dynamischer_faecherspiegel</a:t>
            </a:r>
            <a:r>
              <a:rPr lang="de-DE"/>
              <a:t> </a:t>
            </a:r>
            <a:r>
              <a:rPr lang="en-US"/>
              <a:t>​</a:t>
            </a:r>
          </a:p>
          <a:p>
            <a:pPr marL="457200" lvl="1" algn="l" rtl="0">
              <a:buFont typeface="Courier New"/>
              <a:buChar char="o"/>
            </a:pPr>
            <a:r>
              <a:rPr lang="de-DE"/>
              <a:t>Unterzeichner und Zeugnisdatum 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D3A98-CF4D-911E-6633-4FB3354E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526155-505A-4A8B-9A08-8BDD4B31A94A}" type="slidenum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463CC-6A60-9C99-2A88-A00AF91A40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8C5803-0257-47E4-89F2-9F5CFC42EB92}" type="datetime1"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25.06.2024</a:t>
            </a:fld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extfeld 3">
            <a:extLst>
              <a:ext uri="{FF2B5EF4-FFF2-40B4-BE49-F238E27FC236}">
                <a16:creationId xmlns:a16="http://schemas.microsoft.com/office/drawing/2014/main" id="{A1BBE758-585C-A101-3A5C-80F7534FF2E4}"/>
              </a:ext>
            </a:extLst>
          </p:cNvPr>
          <p:cNvSpPr txBox="1"/>
          <p:nvPr/>
        </p:nvSpPr>
        <p:spPr>
          <a:xfrm>
            <a:off x="334963" y="926168"/>
            <a:ext cx="81057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80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2. Vorarbeiten zur Zeugniserstellung</a:t>
            </a:r>
          </a:p>
        </p:txBody>
      </p:sp>
    </p:spTree>
    <p:extLst>
      <p:ext uri="{BB962C8B-B14F-4D97-AF65-F5344CB8AC3E}">
        <p14:creationId xmlns:p14="http://schemas.microsoft.com/office/powerpoint/2010/main" val="1311193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Gebändert">
  <a:themeElements>
    <a:clrScheme name="Gebändert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Gebändert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bänder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Breitbild</PresentationFormat>
  <Slides>35</Slides>
  <Notes>0</Notes>
  <HiddenSlides>0</HiddenSlide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36" baseType="lpstr">
      <vt:lpstr>2_Gebändert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Jess-Hempen, Anja (StMUK)</dc:creator>
  <cp:revision>14</cp:revision>
  <dcterms:created xsi:type="dcterms:W3CDTF">2024-03-28T14:11:41Z</dcterms:created>
  <dcterms:modified xsi:type="dcterms:W3CDTF">2024-06-26T05:47:27Z</dcterms:modified>
</cp:coreProperties>
</file>