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1.xml" ContentType="application/vnd.openxmlformats-officedocument.themeOverride+xml"/>
  <Override PartName="/ppt/notesSlides/notesSlide9.xml" ContentType="application/vnd.openxmlformats-officedocument.presentationml.notesSlide+xml"/>
  <Override PartName="/ppt/theme/themeOverride2.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0"/>
  </p:notesMasterIdLst>
  <p:handoutMasterIdLst>
    <p:handoutMasterId r:id="rId41"/>
  </p:handoutMasterIdLst>
  <p:sldIdLst>
    <p:sldId id="257" r:id="rId2"/>
    <p:sldId id="321" r:id="rId3"/>
    <p:sldId id="302" r:id="rId4"/>
    <p:sldId id="309" r:id="rId5"/>
    <p:sldId id="311" r:id="rId6"/>
    <p:sldId id="260" r:id="rId7"/>
    <p:sldId id="261" r:id="rId8"/>
    <p:sldId id="322" r:id="rId9"/>
    <p:sldId id="271" r:id="rId10"/>
    <p:sldId id="315" r:id="rId11"/>
    <p:sldId id="316" r:id="rId12"/>
    <p:sldId id="273" r:id="rId13"/>
    <p:sldId id="294" r:id="rId14"/>
    <p:sldId id="262" r:id="rId15"/>
    <p:sldId id="303" r:id="rId16"/>
    <p:sldId id="313" r:id="rId17"/>
    <p:sldId id="264" r:id="rId18"/>
    <p:sldId id="304" r:id="rId19"/>
    <p:sldId id="286" r:id="rId20"/>
    <p:sldId id="265" r:id="rId21"/>
    <p:sldId id="289" r:id="rId22"/>
    <p:sldId id="267" r:id="rId23"/>
    <p:sldId id="288" r:id="rId24"/>
    <p:sldId id="290" r:id="rId25"/>
    <p:sldId id="283" r:id="rId26"/>
    <p:sldId id="312" r:id="rId27"/>
    <p:sldId id="275" r:id="rId28"/>
    <p:sldId id="291" r:id="rId29"/>
    <p:sldId id="276" r:id="rId30"/>
    <p:sldId id="305" r:id="rId31"/>
    <p:sldId id="285" r:id="rId32"/>
    <p:sldId id="278" r:id="rId33"/>
    <p:sldId id="293" r:id="rId34"/>
    <p:sldId id="280" r:id="rId35"/>
    <p:sldId id="292" r:id="rId36"/>
    <p:sldId id="279" r:id="rId37"/>
    <p:sldId id="281" r:id="rId38"/>
    <p:sldId id="320" r:id="rId39"/>
  </p:sldIdLst>
  <p:sldSz cx="9144000" cy="6858000" type="screen4x3"/>
  <p:notesSz cx="6888163" cy="1002188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3E303"/>
    <a:srgbClr val="008DF6"/>
    <a:srgbClr val="00BBFE"/>
    <a:srgbClr val="2805BB"/>
    <a:srgbClr val="00CC00"/>
    <a:srgbClr val="033DBD"/>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50" autoAdjust="0"/>
    <p:restoredTop sz="94660"/>
  </p:normalViewPr>
  <p:slideViewPr>
    <p:cSldViewPr>
      <p:cViewPr varScale="1">
        <p:scale>
          <a:sx n="154" d="100"/>
          <a:sy n="154" d="100"/>
        </p:scale>
        <p:origin x="-222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84871" cy="501094"/>
          </a:xfrm>
          <a:prstGeom prst="rect">
            <a:avLst/>
          </a:prstGeom>
        </p:spPr>
        <p:txBody>
          <a:bodyPr vert="horz" lIns="96625" tIns="48312" rIns="96625" bIns="48312" rtlCol="0"/>
          <a:lstStyle>
            <a:lvl1pPr algn="l">
              <a:defRPr sz="1300"/>
            </a:lvl1pPr>
          </a:lstStyle>
          <a:p>
            <a:endParaRPr lang="de-DE"/>
          </a:p>
        </p:txBody>
      </p:sp>
      <p:sp>
        <p:nvSpPr>
          <p:cNvPr id="3" name="Datumsplatzhalter 2"/>
          <p:cNvSpPr>
            <a:spLocks noGrp="1"/>
          </p:cNvSpPr>
          <p:nvPr>
            <p:ph type="dt" sz="quarter" idx="1"/>
          </p:nvPr>
        </p:nvSpPr>
        <p:spPr>
          <a:xfrm>
            <a:off x="3901699" y="0"/>
            <a:ext cx="2984871" cy="501094"/>
          </a:xfrm>
          <a:prstGeom prst="rect">
            <a:avLst/>
          </a:prstGeom>
        </p:spPr>
        <p:txBody>
          <a:bodyPr vert="horz" lIns="96625" tIns="48312" rIns="96625" bIns="48312" rtlCol="0"/>
          <a:lstStyle>
            <a:lvl1pPr algn="r">
              <a:defRPr sz="1300"/>
            </a:lvl1pPr>
          </a:lstStyle>
          <a:p>
            <a:fld id="{00C0EE32-AD93-4211-85D0-68110A7D2169}" type="datetimeFigureOut">
              <a:rPr lang="de-DE" smtClean="0"/>
              <a:t>09.08.2018</a:t>
            </a:fld>
            <a:endParaRPr lang="de-DE"/>
          </a:p>
        </p:txBody>
      </p:sp>
      <p:sp>
        <p:nvSpPr>
          <p:cNvPr id="4" name="Fußzeilenplatzhalter 3"/>
          <p:cNvSpPr>
            <a:spLocks noGrp="1"/>
          </p:cNvSpPr>
          <p:nvPr>
            <p:ph type="ftr" sz="quarter" idx="2"/>
          </p:nvPr>
        </p:nvSpPr>
        <p:spPr>
          <a:xfrm>
            <a:off x="1" y="9519054"/>
            <a:ext cx="2984871" cy="501094"/>
          </a:xfrm>
          <a:prstGeom prst="rect">
            <a:avLst/>
          </a:prstGeom>
        </p:spPr>
        <p:txBody>
          <a:bodyPr vert="horz" lIns="96625" tIns="48312" rIns="96625" bIns="48312" rtlCol="0" anchor="b"/>
          <a:lstStyle>
            <a:lvl1pPr algn="l">
              <a:defRPr sz="1300"/>
            </a:lvl1pPr>
          </a:lstStyle>
          <a:p>
            <a:endParaRPr lang="de-DE"/>
          </a:p>
        </p:txBody>
      </p:sp>
      <p:sp>
        <p:nvSpPr>
          <p:cNvPr id="5" name="Foliennummernplatzhalter 4"/>
          <p:cNvSpPr>
            <a:spLocks noGrp="1"/>
          </p:cNvSpPr>
          <p:nvPr>
            <p:ph type="sldNum" sz="quarter" idx="3"/>
          </p:nvPr>
        </p:nvSpPr>
        <p:spPr>
          <a:xfrm>
            <a:off x="3901699" y="9519054"/>
            <a:ext cx="2984871" cy="501094"/>
          </a:xfrm>
          <a:prstGeom prst="rect">
            <a:avLst/>
          </a:prstGeom>
        </p:spPr>
        <p:txBody>
          <a:bodyPr vert="horz" lIns="96625" tIns="48312" rIns="96625" bIns="48312" rtlCol="0" anchor="b"/>
          <a:lstStyle>
            <a:lvl1pPr algn="r">
              <a:defRPr sz="1300"/>
            </a:lvl1pPr>
          </a:lstStyle>
          <a:p>
            <a:fld id="{BCC9E73C-DE06-4A30-BF87-42EBFCBB3E31}" type="slidenum">
              <a:rPr lang="de-DE" smtClean="0"/>
              <a:t>‹Nr.›</a:t>
            </a:fld>
            <a:endParaRPr lang="de-DE"/>
          </a:p>
        </p:txBody>
      </p:sp>
    </p:spTree>
    <p:extLst>
      <p:ext uri="{BB962C8B-B14F-4D97-AF65-F5344CB8AC3E}">
        <p14:creationId xmlns:p14="http://schemas.microsoft.com/office/powerpoint/2010/main" val="427852669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84871" cy="501094"/>
          </a:xfrm>
          <a:prstGeom prst="rect">
            <a:avLst/>
          </a:prstGeom>
        </p:spPr>
        <p:txBody>
          <a:bodyPr vert="horz" lIns="96625" tIns="48312" rIns="96625" bIns="48312" rtlCol="0"/>
          <a:lstStyle>
            <a:lvl1pPr algn="l">
              <a:defRPr sz="1300"/>
            </a:lvl1pPr>
          </a:lstStyle>
          <a:p>
            <a:endParaRPr lang="de-DE"/>
          </a:p>
        </p:txBody>
      </p:sp>
      <p:sp>
        <p:nvSpPr>
          <p:cNvPr id="3" name="Datumsplatzhalter 2"/>
          <p:cNvSpPr>
            <a:spLocks noGrp="1"/>
          </p:cNvSpPr>
          <p:nvPr>
            <p:ph type="dt" idx="1"/>
          </p:nvPr>
        </p:nvSpPr>
        <p:spPr>
          <a:xfrm>
            <a:off x="3901699" y="0"/>
            <a:ext cx="2984871" cy="501094"/>
          </a:xfrm>
          <a:prstGeom prst="rect">
            <a:avLst/>
          </a:prstGeom>
        </p:spPr>
        <p:txBody>
          <a:bodyPr vert="horz" lIns="96625" tIns="48312" rIns="96625" bIns="48312" rtlCol="0"/>
          <a:lstStyle>
            <a:lvl1pPr algn="r">
              <a:defRPr sz="1300"/>
            </a:lvl1pPr>
          </a:lstStyle>
          <a:p>
            <a:fld id="{4CF0BB62-FA39-4222-BB69-89F2F7718A85}" type="datetimeFigureOut">
              <a:rPr lang="de-DE" smtClean="0"/>
              <a:t>09.08.2018</a:t>
            </a:fld>
            <a:endParaRPr lang="de-DE"/>
          </a:p>
        </p:txBody>
      </p:sp>
      <p:sp>
        <p:nvSpPr>
          <p:cNvPr id="4" name="Folienbildplatzhalter 3"/>
          <p:cNvSpPr>
            <a:spLocks noGrp="1" noRot="1" noChangeAspect="1"/>
          </p:cNvSpPr>
          <p:nvPr>
            <p:ph type="sldImg" idx="2"/>
          </p:nvPr>
        </p:nvSpPr>
        <p:spPr>
          <a:xfrm>
            <a:off x="938213" y="750888"/>
            <a:ext cx="5011737" cy="3760787"/>
          </a:xfrm>
          <a:prstGeom prst="rect">
            <a:avLst/>
          </a:prstGeom>
          <a:noFill/>
          <a:ln w="12700">
            <a:solidFill>
              <a:prstClr val="black"/>
            </a:solidFill>
          </a:ln>
        </p:spPr>
        <p:txBody>
          <a:bodyPr vert="horz" lIns="96625" tIns="48312" rIns="96625" bIns="48312" rtlCol="0" anchor="ctr"/>
          <a:lstStyle/>
          <a:p>
            <a:endParaRPr lang="de-DE"/>
          </a:p>
        </p:txBody>
      </p:sp>
      <p:sp>
        <p:nvSpPr>
          <p:cNvPr id="5" name="Notizenplatzhalter 4"/>
          <p:cNvSpPr>
            <a:spLocks noGrp="1"/>
          </p:cNvSpPr>
          <p:nvPr>
            <p:ph type="body" sz="quarter" idx="3"/>
          </p:nvPr>
        </p:nvSpPr>
        <p:spPr>
          <a:xfrm>
            <a:off x="688817" y="4760396"/>
            <a:ext cx="5510530" cy="4509851"/>
          </a:xfrm>
          <a:prstGeom prst="rect">
            <a:avLst/>
          </a:prstGeom>
        </p:spPr>
        <p:txBody>
          <a:bodyPr vert="horz" lIns="96625" tIns="48312" rIns="96625" bIns="48312"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1" y="9519054"/>
            <a:ext cx="2984871" cy="501094"/>
          </a:xfrm>
          <a:prstGeom prst="rect">
            <a:avLst/>
          </a:prstGeom>
        </p:spPr>
        <p:txBody>
          <a:bodyPr vert="horz" lIns="96625" tIns="48312" rIns="96625" bIns="48312" rtlCol="0" anchor="b"/>
          <a:lstStyle>
            <a:lvl1pPr algn="l">
              <a:defRPr sz="1300"/>
            </a:lvl1pPr>
          </a:lstStyle>
          <a:p>
            <a:endParaRPr lang="de-DE"/>
          </a:p>
        </p:txBody>
      </p:sp>
      <p:sp>
        <p:nvSpPr>
          <p:cNvPr id="7" name="Foliennummernplatzhalter 6"/>
          <p:cNvSpPr>
            <a:spLocks noGrp="1"/>
          </p:cNvSpPr>
          <p:nvPr>
            <p:ph type="sldNum" sz="quarter" idx="5"/>
          </p:nvPr>
        </p:nvSpPr>
        <p:spPr>
          <a:xfrm>
            <a:off x="3901699" y="9519054"/>
            <a:ext cx="2984871" cy="501094"/>
          </a:xfrm>
          <a:prstGeom prst="rect">
            <a:avLst/>
          </a:prstGeom>
        </p:spPr>
        <p:txBody>
          <a:bodyPr vert="horz" lIns="96625" tIns="48312" rIns="96625" bIns="48312" rtlCol="0" anchor="b"/>
          <a:lstStyle>
            <a:lvl1pPr algn="r">
              <a:defRPr sz="1300"/>
            </a:lvl1pPr>
          </a:lstStyle>
          <a:p>
            <a:fld id="{250ED046-CB6A-42C7-82A5-6E2ACE4C09E3}" type="slidenum">
              <a:rPr lang="de-DE" smtClean="0"/>
              <a:t>‹Nr.›</a:t>
            </a:fld>
            <a:endParaRPr lang="de-DE"/>
          </a:p>
        </p:txBody>
      </p:sp>
    </p:spTree>
    <p:extLst>
      <p:ext uri="{BB962C8B-B14F-4D97-AF65-F5344CB8AC3E}">
        <p14:creationId xmlns:p14="http://schemas.microsoft.com/office/powerpoint/2010/main" val="204687303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lgn="l" eaLnBrk="1" hangingPunct="1">
              <a:spcBef>
                <a:spcPct val="0"/>
              </a:spcBef>
              <a:buFontTx/>
              <a:buChar char="-"/>
            </a:pPr>
            <a:endParaRPr lang="de-DE" altLang="de-DE"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26044604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26044604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26044604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26044604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26044604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26044604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26044604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26044604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26044604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2604460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26044604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26044604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26044604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26044604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26044604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26044604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26044604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26044604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26044604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26044604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2604460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smtClean="0"/>
          </a:p>
        </p:txBody>
      </p:sp>
    </p:spTree>
    <p:extLst>
      <p:ext uri="{BB962C8B-B14F-4D97-AF65-F5344CB8AC3E}">
        <p14:creationId xmlns:p14="http://schemas.microsoft.com/office/powerpoint/2010/main" val="26044604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26044604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26044604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26044604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26044604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26044604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26044604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26044604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26044604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2604460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26044604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2604460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26044604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26044604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26044604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26044604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250825" y="981075"/>
            <a:ext cx="7634288" cy="5715000"/>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fontAlgn="base" hangingPunct="1">
              <a:spcBef>
                <a:spcPct val="0"/>
              </a:spcBef>
              <a:spcAft>
                <a:spcPct val="0"/>
              </a:spcAft>
              <a:defRPr/>
            </a:pPr>
            <a:endParaRPr lang="de-DE" altLang="de-DE" smtClean="0">
              <a:solidFill>
                <a:srgbClr val="000000"/>
              </a:solidFill>
            </a:endParaRPr>
          </a:p>
        </p:txBody>
      </p:sp>
      <p:pic>
        <p:nvPicPr>
          <p:cNvPr id="5" name="Picture 3" descr="wappen_farbig_300x182_tran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99413" y="128588"/>
            <a:ext cx="85725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ASD_Logo_4c_transparent"/>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15900" y="196850"/>
            <a:ext cx="2195513"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1"/>
          <p:cNvSpPr txBox="1">
            <a:spLocks noChangeArrowheads="1"/>
          </p:cNvSpPr>
          <p:nvPr userDrawn="1"/>
        </p:nvSpPr>
        <p:spPr bwMode="auto">
          <a:xfrm>
            <a:off x="2778125" y="123825"/>
            <a:ext cx="5202238" cy="646331"/>
          </a:xfrm>
          <a:prstGeom prst="rect">
            <a:avLst/>
          </a:prstGeom>
          <a:noFill/>
          <a:ln w="9525">
            <a:noFill/>
            <a:miter lim="800000"/>
            <a:headEnd/>
            <a:tailEnd/>
          </a:ln>
          <a:effec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fontAlgn="base" hangingPunct="1">
              <a:spcBef>
                <a:spcPct val="50000"/>
              </a:spcBef>
              <a:spcAft>
                <a:spcPct val="0"/>
              </a:spcAft>
              <a:defRPr/>
            </a:pPr>
            <a:r>
              <a:rPr lang="de-DE" altLang="de-DE" dirty="0" smtClean="0">
                <a:solidFill>
                  <a:srgbClr val="6699FF"/>
                </a:solidFill>
              </a:rPr>
              <a:t>Bayerisches Staatsministerium für</a:t>
            </a:r>
            <a:br>
              <a:rPr lang="de-DE" altLang="de-DE" dirty="0" smtClean="0">
                <a:solidFill>
                  <a:srgbClr val="6699FF"/>
                </a:solidFill>
              </a:rPr>
            </a:br>
            <a:r>
              <a:rPr lang="de-DE" altLang="de-DE" dirty="0" smtClean="0">
                <a:solidFill>
                  <a:srgbClr val="6699FF"/>
                </a:solidFill>
              </a:rPr>
              <a:t>Unterricht und Kultus</a:t>
            </a:r>
          </a:p>
        </p:txBody>
      </p:sp>
      <p:sp>
        <p:nvSpPr>
          <p:cNvPr id="5128" name="Rectangle 8"/>
          <p:cNvSpPr>
            <a:spLocks noGrp="1" noChangeArrowheads="1"/>
          </p:cNvSpPr>
          <p:nvPr>
            <p:ph type="ctrTitle"/>
          </p:nvPr>
        </p:nvSpPr>
        <p:spPr>
          <a:xfrm>
            <a:off x="250825" y="981075"/>
            <a:ext cx="7604125" cy="1439863"/>
          </a:xfrm>
        </p:spPr>
        <p:txBody>
          <a:bodyPr/>
          <a:lstStyle>
            <a:lvl1pPr algn="r">
              <a:defRPr/>
            </a:lvl1pPr>
          </a:lstStyle>
          <a:p>
            <a:r>
              <a:rPr lang="de-DE" dirty="0"/>
              <a:t>Titelmasterformat durch Klicken bearbeiten</a:t>
            </a:r>
          </a:p>
        </p:txBody>
      </p:sp>
      <p:sp>
        <p:nvSpPr>
          <p:cNvPr id="5129" name="Rectangle 9"/>
          <p:cNvSpPr>
            <a:spLocks noGrp="1" noChangeArrowheads="1"/>
          </p:cNvSpPr>
          <p:nvPr>
            <p:ph type="subTitle" idx="1"/>
          </p:nvPr>
        </p:nvSpPr>
        <p:spPr>
          <a:xfrm>
            <a:off x="1141413" y="2924175"/>
            <a:ext cx="6743700" cy="1752600"/>
          </a:xfrm>
        </p:spPr>
        <p:txBody>
          <a:bodyPr/>
          <a:lstStyle>
            <a:lvl1pPr marL="0" indent="0">
              <a:buFontTx/>
              <a:buNone/>
              <a:defRPr/>
            </a:lvl1pPr>
          </a:lstStyle>
          <a:p>
            <a:r>
              <a:rPr lang="de-DE"/>
              <a:t>Formatvorlage des Untertitelmasters durch Klicken bearbeiten</a:t>
            </a:r>
          </a:p>
        </p:txBody>
      </p:sp>
      <p:sp>
        <p:nvSpPr>
          <p:cNvPr id="8" name="Rectangle 5"/>
          <p:cNvSpPr>
            <a:spLocks noGrp="1" noChangeArrowheads="1"/>
          </p:cNvSpPr>
          <p:nvPr>
            <p:ph type="dt" sz="half" idx="10"/>
          </p:nvPr>
        </p:nvSpPr>
        <p:spPr/>
        <p:txBody>
          <a:bodyPr/>
          <a:lstStyle>
            <a:lvl1pPr>
              <a:defRPr sz="1100"/>
            </a:lvl1pPr>
          </a:lstStyle>
          <a:p>
            <a:pPr>
              <a:defRPr/>
            </a:pPr>
            <a:r>
              <a:rPr lang="de-DE" dirty="0" smtClean="0">
                <a:solidFill>
                  <a:srgbClr val="000000"/>
                </a:solidFill>
              </a:rPr>
              <a:t>Stand: 01.07.2018</a:t>
            </a:r>
            <a:endParaRPr lang="de-DE" dirty="0">
              <a:solidFill>
                <a:srgbClr val="000000"/>
              </a:solidFill>
            </a:endParaRPr>
          </a:p>
        </p:txBody>
      </p:sp>
    </p:spTree>
    <p:extLst>
      <p:ext uri="{BB962C8B-B14F-4D97-AF65-F5344CB8AC3E}">
        <p14:creationId xmlns:p14="http://schemas.microsoft.com/office/powerpoint/2010/main" val="236671832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250825" y="981075"/>
            <a:ext cx="7634288" cy="5715000"/>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fontAlgn="base" hangingPunct="1">
              <a:spcBef>
                <a:spcPct val="0"/>
              </a:spcBef>
              <a:spcAft>
                <a:spcPct val="0"/>
              </a:spcAft>
              <a:defRPr/>
            </a:pPr>
            <a:endParaRPr lang="de-DE" altLang="de-DE" smtClean="0">
              <a:solidFill>
                <a:srgbClr val="000000"/>
              </a:solidFill>
            </a:endParaRPr>
          </a:p>
        </p:txBody>
      </p:sp>
      <p:pic>
        <p:nvPicPr>
          <p:cNvPr id="5" name="Picture 3" descr="wappen_farbig_300x182_tran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99413" y="128588"/>
            <a:ext cx="85725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ASD_Logo_4c_transparent"/>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15900" y="196850"/>
            <a:ext cx="2195513"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1"/>
          <p:cNvSpPr txBox="1">
            <a:spLocks noChangeArrowheads="1"/>
          </p:cNvSpPr>
          <p:nvPr userDrawn="1"/>
        </p:nvSpPr>
        <p:spPr bwMode="auto">
          <a:xfrm>
            <a:off x="2778125" y="123825"/>
            <a:ext cx="5202238" cy="646331"/>
          </a:xfrm>
          <a:prstGeom prst="rect">
            <a:avLst/>
          </a:prstGeom>
          <a:noFill/>
          <a:ln w="9525">
            <a:noFill/>
            <a:miter lim="800000"/>
            <a:headEnd/>
            <a:tailEnd/>
          </a:ln>
          <a:effec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fontAlgn="base" hangingPunct="1">
              <a:spcBef>
                <a:spcPct val="50000"/>
              </a:spcBef>
              <a:spcAft>
                <a:spcPct val="0"/>
              </a:spcAft>
              <a:defRPr/>
            </a:pPr>
            <a:r>
              <a:rPr lang="de-DE" altLang="de-DE" dirty="0" smtClean="0">
                <a:solidFill>
                  <a:srgbClr val="6699FF"/>
                </a:solidFill>
              </a:rPr>
              <a:t>Bayerisches Staatsministerium für</a:t>
            </a:r>
            <a:br>
              <a:rPr lang="de-DE" altLang="de-DE" dirty="0" smtClean="0">
                <a:solidFill>
                  <a:srgbClr val="6699FF"/>
                </a:solidFill>
              </a:rPr>
            </a:br>
            <a:r>
              <a:rPr lang="de-DE" altLang="de-DE" dirty="0" smtClean="0">
                <a:solidFill>
                  <a:srgbClr val="6699FF"/>
                </a:solidFill>
              </a:rPr>
              <a:t>Unterricht und Kultus</a:t>
            </a:r>
          </a:p>
        </p:txBody>
      </p:sp>
      <p:sp>
        <p:nvSpPr>
          <p:cNvPr id="9" name="Rectangle 7"/>
          <p:cNvSpPr txBox="1">
            <a:spLocks noChangeArrowheads="1"/>
          </p:cNvSpPr>
          <p:nvPr userDrawn="1"/>
        </p:nvSpPr>
        <p:spPr>
          <a:xfrm>
            <a:off x="8306011" y="6377751"/>
            <a:ext cx="874501" cy="302196"/>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de-DE" sz="1100" dirty="0" smtClean="0">
                <a:solidFill>
                  <a:srgbClr val="000000"/>
                </a:solidFill>
              </a:rPr>
              <a:t>Folie </a:t>
            </a:r>
            <a:fld id="{4A8C3010-560B-4274-B1C4-82682B821C9B}" type="slidenum">
              <a:rPr lang="de-DE" sz="1100" smtClean="0">
                <a:solidFill>
                  <a:srgbClr val="000000"/>
                </a:solidFill>
              </a:rPr>
              <a:t>‹Nr.›</a:t>
            </a:fld>
            <a:r>
              <a:rPr lang="de-DE" sz="1100" dirty="0" smtClean="0">
                <a:solidFill>
                  <a:srgbClr val="000000"/>
                </a:solidFill>
              </a:rPr>
              <a:t> </a:t>
            </a:r>
            <a:endParaRPr lang="de-DE" sz="1100" dirty="0">
              <a:solidFill>
                <a:srgbClr val="000000"/>
              </a:solidFill>
            </a:endParaRPr>
          </a:p>
        </p:txBody>
      </p:sp>
    </p:spTree>
    <p:extLst>
      <p:ext uri="{BB962C8B-B14F-4D97-AF65-F5344CB8AC3E}">
        <p14:creationId xmlns:p14="http://schemas.microsoft.com/office/powerpoint/2010/main" val="260465035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8"/>
          <p:cNvSpPr>
            <a:spLocks noGrp="1" noChangeArrowheads="1"/>
          </p:cNvSpPr>
          <p:nvPr>
            <p:ph type="body" idx="1"/>
          </p:nvPr>
        </p:nvSpPr>
        <p:spPr bwMode="auto">
          <a:xfrm>
            <a:off x="250825" y="981075"/>
            <a:ext cx="7613650" cy="513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dirty="0" smtClean="0"/>
              <a:t>Textmasterformate durch Klicken bearbeiten</a:t>
            </a:r>
          </a:p>
          <a:p>
            <a:pPr lvl="1"/>
            <a:r>
              <a:rPr lang="de-DE" altLang="de-DE" dirty="0" smtClean="0"/>
              <a:t>Zweite Ebene</a:t>
            </a:r>
          </a:p>
          <a:p>
            <a:pPr lvl="2"/>
            <a:r>
              <a:rPr lang="de-DE" altLang="de-DE" dirty="0" smtClean="0"/>
              <a:t>Dritte Ebene</a:t>
            </a:r>
          </a:p>
          <a:p>
            <a:pPr lvl="3"/>
            <a:r>
              <a:rPr lang="de-DE" altLang="de-DE" dirty="0" smtClean="0"/>
              <a:t>Vierte Ebene</a:t>
            </a:r>
          </a:p>
          <a:p>
            <a:pPr lvl="4"/>
            <a:r>
              <a:rPr lang="de-DE" altLang="de-DE" dirty="0" smtClean="0"/>
              <a:t>Fünfte Ebene</a:t>
            </a:r>
          </a:p>
        </p:txBody>
      </p:sp>
      <p:sp>
        <p:nvSpPr>
          <p:cNvPr id="1027" name="Rectangle 9"/>
          <p:cNvSpPr>
            <a:spLocks noGrp="1" noChangeArrowheads="1"/>
          </p:cNvSpPr>
          <p:nvPr>
            <p:ph type="title"/>
          </p:nvPr>
        </p:nvSpPr>
        <p:spPr bwMode="auto">
          <a:xfrm>
            <a:off x="9024938" y="6726238"/>
            <a:ext cx="119062" cy="13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dirty="0" smtClean="0"/>
              <a:t>Titelmasterformat durch Klicken bearbeiten</a:t>
            </a:r>
          </a:p>
        </p:txBody>
      </p:sp>
      <p:sp>
        <p:nvSpPr>
          <p:cNvPr id="15" name="Rectangle 5"/>
          <p:cNvSpPr>
            <a:spLocks noGrp="1" noChangeArrowheads="1"/>
          </p:cNvSpPr>
          <p:nvPr>
            <p:ph type="dt" sz="half" idx="2"/>
          </p:nvPr>
        </p:nvSpPr>
        <p:spPr bwMode="auto">
          <a:xfrm>
            <a:off x="146050" y="6219825"/>
            <a:ext cx="2133600"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000" b="0"/>
            </a:lvl1pPr>
          </a:lstStyle>
          <a:p>
            <a:pPr fontAlgn="base">
              <a:spcBef>
                <a:spcPct val="0"/>
              </a:spcBef>
              <a:spcAft>
                <a:spcPct val="0"/>
              </a:spcAft>
              <a:defRPr/>
            </a:pPr>
            <a:endParaRPr lang="de-DE" dirty="0">
              <a:solidFill>
                <a:srgbClr val="000000"/>
              </a:solidFill>
              <a:latin typeface="Arial" charset="0"/>
            </a:endParaRPr>
          </a:p>
        </p:txBody>
      </p:sp>
      <p:sp>
        <p:nvSpPr>
          <p:cNvPr id="16" name="Rectangle 6"/>
          <p:cNvSpPr>
            <a:spLocks noGrp="1" noChangeArrowheads="1"/>
          </p:cNvSpPr>
          <p:nvPr>
            <p:ph type="ftr" sz="quarter" idx="3"/>
          </p:nvPr>
        </p:nvSpPr>
        <p:spPr bwMode="auto">
          <a:xfrm>
            <a:off x="2778125" y="6226175"/>
            <a:ext cx="2895600"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a:defRPr sz="1000" b="0"/>
            </a:lvl1pPr>
          </a:lstStyle>
          <a:p>
            <a:pPr fontAlgn="base">
              <a:spcBef>
                <a:spcPct val="0"/>
              </a:spcBef>
              <a:spcAft>
                <a:spcPct val="0"/>
              </a:spcAft>
              <a:defRPr/>
            </a:pPr>
            <a:endParaRPr lang="de-DE" altLang="de-DE">
              <a:solidFill>
                <a:srgbClr val="000000"/>
              </a:solidFill>
              <a:latin typeface="Arial" charset="0"/>
            </a:endParaRPr>
          </a:p>
        </p:txBody>
      </p:sp>
    </p:spTree>
    <p:extLst>
      <p:ext uri="{BB962C8B-B14F-4D97-AF65-F5344CB8AC3E}">
        <p14:creationId xmlns:p14="http://schemas.microsoft.com/office/powerpoint/2010/main" val="2240160752"/>
      </p:ext>
    </p:extLst>
  </p:cSld>
  <p:clrMap bg1="lt1" tx1="dk1" bg2="lt2" tx2="dk2" accent1="accent1" accent2="accent2" accent3="accent3" accent4="accent4" accent5="accent5" accent6="accent6" hlink="hlink" folHlink="folHlink"/>
  <p:sldLayoutIdLst>
    <p:sldLayoutId id="2147483661" r:id="rId1"/>
    <p:sldLayoutId id="2147483662" r:id="rId2"/>
  </p:sldLayoutIdLst>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latin typeface="Arial"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r" rtl="0" eaLnBrk="0" fontAlgn="base" hangingPunct="0">
        <a:spcBef>
          <a:spcPct val="20000"/>
        </a:spcBef>
        <a:spcAft>
          <a:spcPct val="0"/>
        </a:spcAft>
        <a:buChar char="•"/>
        <a:defRPr sz="3200">
          <a:solidFill>
            <a:schemeClr val="tx1"/>
          </a:solidFill>
          <a:latin typeface="Arial" charset="0"/>
          <a:ea typeface="+mn-ea"/>
          <a:cs typeface="+mn-cs"/>
        </a:defRPr>
      </a:lvl1pPr>
      <a:lvl2pPr marL="742950" indent="-285750" algn="r" rtl="0" eaLnBrk="0" fontAlgn="base" hangingPunct="0">
        <a:spcBef>
          <a:spcPct val="20000"/>
        </a:spcBef>
        <a:spcAft>
          <a:spcPct val="0"/>
        </a:spcAft>
        <a:buChar char="–"/>
        <a:defRPr sz="2800">
          <a:solidFill>
            <a:schemeClr val="tx1"/>
          </a:solidFill>
          <a:latin typeface="Arial" charset="0"/>
        </a:defRPr>
      </a:lvl2pPr>
      <a:lvl3pPr marL="1143000" indent="-228600" algn="r" rtl="0" eaLnBrk="0" fontAlgn="base" hangingPunct="0">
        <a:spcBef>
          <a:spcPct val="20000"/>
        </a:spcBef>
        <a:spcAft>
          <a:spcPct val="0"/>
        </a:spcAft>
        <a:buChar char="•"/>
        <a:defRPr sz="2400">
          <a:solidFill>
            <a:schemeClr val="tx1"/>
          </a:solidFill>
          <a:latin typeface="Arial" charset="0"/>
        </a:defRPr>
      </a:lvl3pPr>
      <a:lvl4pPr marL="1600200" indent="-228600" algn="r" rtl="0" eaLnBrk="0" fontAlgn="base" hangingPunct="0">
        <a:spcBef>
          <a:spcPct val="20000"/>
        </a:spcBef>
        <a:spcAft>
          <a:spcPct val="0"/>
        </a:spcAft>
        <a:buChar char="–"/>
        <a:defRPr sz="2000">
          <a:solidFill>
            <a:schemeClr val="tx1"/>
          </a:solidFill>
          <a:latin typeface="Arial" charset="0"/>
        </a:defRPr>
      </a:lvl4pPr>
      <a:lvl5pPr marL="2057400" indent="-228600" algn="r" rtl="0" eaLnBrk="0" fontAlgn="base" hangingPunct="0">
        <a:spcBef>
          <a:spcPct val="20000"/>
        </a:spcBef>
        <a:spcAft>
          <a:spcPct val="0"/>
        </a:spcAft>
        <a:buChar char="»"/>
        <a:defRPr sz="2000">
          <a:solidFill>
            <a:schemeClr val="tx1"/>
          </a:solidFill>
          <a:latin typeface="Arial" charset="0"/>
        </a:defRPr>
      </a:lvl5pPr>
      <a:lvl6pPr marL="2514600" indent="-228600" algn="r" rtl="0" fontAlgn="base">
        <a:spcBef>
          <a:spcPct val="20000"/>
        </a:spcBef>
        <a:spcAft>
          <a:spcPct val="0"/>
        </a:spcAft>
        <a:buChar char="»"/>
        <a:defRPr sz="2000">
          <a:solidFill>
            <a:schemeClr val="tx1"/>
          </a:solidFill>
          <a:latin typeface="+mn-lt"/>
        </a:defRPr>
      </a:lvl6pPr>
      <a:lvl7pPr marL="2971800" indent="-228600" algn="r" rtl="0" fontAlgn="base">
        <a:spcBef>
          <a:spcPct val="20000"/>
        </a:spcBef>
        <a:spcAft>
          <a:spcPct val="0"/>
        </a:spcAft>
        <a:buChar char="»"/>
        <a:defRPr sz="2000">
          <a:solidFill>
            <a:schemeClr val="tx1"/>
          </a:solidFill>
          <a:latin typeface="+mn-lt"/>
        </a:defRPr>
      </a:lvl7pPr>
      <a:lvl8pPr marL="3429000" indent="-228600" algn="r" rtl="0" fontAlgn="base">
        <a:spcBef>
          <a:spcPct val="20000"/>
        </a:spcBef>
        <a:spcAft>
          <a:spcPct val="0"/>
        </a:spcAft>
        <a:buChar char="»"/>
        <a:defRPr sz="2000">
          <a:solidFill>
            <a:schemeClr val="tx1"/>
          </a:solidFill>
          <a:latin typeface="+mn-lt"/>
        </a:defRPr>
      </a:lvl8pPr>
      <a:lvl9pPr marL="3886200" indent="-228600" algn="r"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hemeOverride" Target="../theme/themeOverride2.xml"/><Relationship Id="rId5" Type="http://schemas.openxmlformats.org/officeDocument/2006/relationships/image" Target="../media/image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8.PNG"/><Relationship Id="rId4" Type="http://schemas.openxmlformats.org/officeDocument/2006/relationships/slide" Target="slide38.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8" Type="http://schemas.openxmlformats.org/officeDocument/2006/relationships/slide" Target="slide27.xml"/><Relationship Id="rId3" Type="http://schemas.openxmlformats.org/officeDocument/2006/relationships/slide" Target="slide3.xml"/><Relationship Id="rId7" Type="http://schemas.openxmlformats.org/officeDocument/2006/relationships/slide" Target="slide26.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20.xml"/><Relationship Id="rId5" Type="http://schemas.openxmlformats.org/officeDocument/2006/relationships/slide" Target="slide15.xml"/><Relationship Id="rId10" Type="http://schemas.openxmlformats.org/officeDocument/2006/relationships/slide" Target="slide37.xml"/><Relationship Id="rId4" Type="http://schemas.openxmlformats.org/officeDocument/2006/relationships/slide" Target="slide9.xml"/><Relationship Id="rId9" Type="http://schemas.openxmlformats.org/officeDocument/2006/relationships/slide" Target="slide32.xml"/></Relationships>
</file>

<file path=ppt/slides/_rels/slide20.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38.PNG"/></Relationships>
</file>

<file path=ppt/slides/_rels/slide32.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0.PNG"/><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2.PNG"/></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45.PNG"/></Relationships>
</file>

<file path=ppt/slides/_rels/slide3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5.png"/><Relationship Id="rId5" Type="http://schemas.openxmlformats.org/officeDocument/2006/relationships/image" Target="../media/image13.PNG"/><Relationship Id="rId4" Type="http://schemas.openxmlformats.org/officeDocument/2006/relationships/slide" Target="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580594" y="2924944"/>
            <a:ext cx="7200800" cy="2677656"/>
          </a:xfrm>
          <a:prstGeom prst="rect">
            <a:avLst/>
          </a:prstGeom>
        </p:spPr>
        <p:txBody>
          <a:bodyPr wrap="square">
            <a:spAutoFit/>
          </a:bodyPr>
          <a:lstStyle/>
          <a:p>
            <a:r>
              <a:rPr lang="de-DE" sz="2800" b="1" dirty="0" smtClean="0"/>
              <a:t>Erfassen von Lehrkräften für </a:t>
            </a:r>
            <a:r>
              <a:rPr lang="de-DE" sz="2800" b="1" dirty="0"/>
              <a:t>die Meldung </a:t>
            </a:r>
            <a:r>
              <a:rPr lang="de-DE" sz="2800" b="1" dirty="0" smtClean="0"/>
              <a:t>zur Unterrichtssituation im ASV/ASD-Neuverfahren</a:t>
            </a:r>
            <a:endParaRPr lang="de-DE" sz="2800" b="1" dirty="0"/>
          </a:p>
          <a:p>
            <a:endParaRPr lang="de-DE" sz="2800" b="1" dirty="0"/>
          </a:p>
          <a:p>
            <a:r>
              <a:rPr lang="de-DE" sz="2800" dirty="0"/>
              <a:t>M</a:t>
            </a:r>
            <a:r>
              <a:rPr lang="de-DE" sz="2800" dirty="0" smtClean="0"/>
              <a:t>ehrere Dienstverhältnisse und mehrere </a:t>
            </a:r>
            <a:r>
              <a:rPr lang="de-DE" sz="2800" dirty="0"/>
              <a:t>Dienststellen</a:t>
            </a:r>
          </a:p>
        </p:txBody>
      </p:sp>
      <p:sp>
        <p:nvSpPr>
          <p:cNvPr id="2" name="AutoShape 2" descr="Bildergebnis für intensivierungsstunden"/>
          <p:cNvSpPr>
            <a:spLocks noChangeAspect="1" noChangeArrowheads="1"/>
          </p:cNvSpPr>
          <p:nvPr/>
        </p:nvSpPr>
        <p:spPr bwMode="auto">
          <a:xfrm>
            <a:off x="63500" y="-136525"/>
            <a:ext cx="9553575" cy="5962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7" y="1340768"/>
            <a:ext cx="4248472" cy="1284717"/>
          </a:xfrm>
          <a:prstGeom prst="rect">
            <a:avLst/>
          </a:prstGeom>
          <a:ln w="31750">
            <a:solidFill>
              <a:srgbClr val="008DF6"/>
            </a:solidFill>
          </a:ln>
        </p:spPr>
      </p:pic>
      <p:sp>
        <p:nvSpPr>
          <p:cNvPr id="5" name="Rectangle 7"/>
          <p:cNvSpPr txBox="1">
            <a:spLocks noChangeArrowheads="1"/>
          </p:cNvSpPr>
          <p:nvPr/>
        </p:nvSpPr>
        <p:spPr>
          <a:xfrm>
            <a:off x="611560" y="5949280"/>
            <a:ext cx="2376264" cy="302196"/>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de-DE" dirty="0">
                <a:solidFill>
                  <a:srgbClr val="6699FF"/>
                </a:solidFill>
                <a:latin typeface="Arial" charset="0"/>
              </a:rPr>
              <a:t>Stand: 01. Juli 2018  </a:t>
            </a:r>
          </a:p>
        </p:txBody>
      </p:sp>
    </p:spTree>
    <p:extLst>
      <p:ext uri="{BB962C8B-B14F-4D97-AF65-F5344CB8AC3E}">
        <p14:creationId xmlns:p14="http://schemas.microsoft.com/office/powerpoint/2010/main" val="24498645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feld 8"/>
          <p:cNvSpPr txBox="1"/>
          <p:nvPr/>
        </p:nvSpPr>
        <p:spPr>
          <a:xfrm>
            <a:off x="395435" y="1250892"/>
            <a:ext cx="7416824" cy="4616648"/>
          </a:xfrm>
          <a:prstGeom prst="rect">
            <a:avLst/>
          </a:prstGeom>
          <a:noFill/>
        </p:spPr>
        <p:txBody>
          <a:bodyPr wrap="square" rtlCol="0">
            <a:spAutoFit/>
          </a:bodyPr>
          <a:lstStyle/>
          <a:p>
            <a:r>
              <a:rPr lang="de-DE" sz="2200" b="1" dirty="0" smtClean="0">
                <a:solidFill>
                  <a:schemeClr val="bg1">
                    <a:lumMod val="50000"/>
                  </a:schemeClr>
                </a:solidFill>
              </a:rPr>
              <a:t>Fall 2: </a:t>
            </a:r>
            <a:r>
              <a:rPr lang="de-DE" sz="2400" dirty="0">
                <a:solidFill>
                  <a:schemeClr val="bg1">
                    <a:lumMod val="50000"/>
                  </a:schemeClr>
                </a:solidFill>
              </a:rPr>
              <a:t>LK an 1 Dienststelle mit 2 Dienstverhältnissen</a:t>
            </a:r>
          </a:p>
          <a:p>
            <a:endParaRPr lang="de-DE" dirty="0" smtClean="0"/>
          </a:p>
          <a:p>
            <a:r>
              <a:rPr lang="de-DE" dirty="0" smtClean="0"/>
              <a:t>Als Beschäftigungsumfang ist auf dem Reiter </a:t>
            </a:r>
            <a:r>
              <a:rPr lang="de-DE" i="1" dirty="0" smtClean="0"/>
              <a:t>Einsatz &lt;SJ&gt;</a:t>
            </a:r>
            <a:r>
              <a:rPr lang="de-DE" dirty="0" smtClean="0"/>
              <a:t> die UPZ des Hauptdienstverhältnisses anzugeben.</a:t>
            </a:r>
          </a:p>
          <a:p>
            <a:pPr marL="285750" indent="-285750">
              <a:buFontTx/>
              <a:buChar char="-"/>
            </a:pPr>
            <a:endParaRPr lang="de-DE" dirty="0"/>
          </a:p>
          <a:p>
            <a:pPr marL="285750" indent="-285750">
              <a:buFontTx/>
              <a:buChar char="-"/>
            </a:pPr>
            <a:endParaRPr lang="de-DE" dirty="0" smtClean="0"/>
          </a:p>
          <a:p>
            <a:endParaRPr lang="de-DE" dirty="0"/>
          </a:p>
          <a:p>
            <a:pPr marL="285750" indent="-285750">
              <a:buFontTx/>
              <a:buChar char="-"/>
            </a:pPr>
            <a:endParaRPr lang="de-DE" dirty="0" smtClean="0"/>
          </a:p>
          <a:p>
            <a:pPr marL="285750" indent="-285750">
              <a:buFontTx/>
              <a:buChar char="-"/>
            </a:pPr>
            <a:endParaRPr lang="de-DE" dirty="0"/>
          </a:p>
          <a:p>
            <a:pPr marL="285750" indent="-285750">
              <a:buFontTx/>
              <a:buChar char="-"/>
            </a:pPr>
            <a:endParaRPr lang="de-DE" dirty="0" smtClean="0"/>
          </a:p>
          <a:p>
            <a:pPr marL="285750" indent="-285750">
              <a:buFontTx/>
              <a:buChar char="-"/>
            </a:pPr>
            <a:endParaRPr lang="de-DE" dirty="0"/>
          </a:p>
          <a:p>
            <a:pPr marL="285750" indent="-285750">
              <a:buFontTx/>
              <a:buChar char="-"/>
            </a:pPr>
            <a:endParaRPr lang="de-DE" dirty="0" smtClean="0"/>
          </a:p>
          <a:p>
            <a:pPr marL="285750" indent="-285750">
              <a:buFontTx/>
              <a:buChar char="-"/>
            </a:pPr>
            <a:endParaRPr lang="de-DE" dirty="0"/>
          </a:p>
          <a:p>
            <a:pPr marL="285750" indent="-285750">
              <a:buFontTx/>
              <a:buChar char="-"/>
            </a:pPr>
            <a:endParaRPr lang="de-DE" dirty="0" smtClean="0"/>
          </a:p>
          <a:p>
            <a:pPr marL="285750" indent="-285750">
              <a:buFontTx/>
              <a:buChar char="-"/>
            </a:pPr>
            <a:endParaRPr lang="de-DE" dirty="0"/>
          </a:p>
          <a:p>
            <a:endParaRPr lang="de-DE" dirty="0" smtClean="0"/>
          </a:p>
        </p:txBody>
      </p:sp>
      <p:grpSp>
        <p:nvGrpSpPr>
          <p:cNvPr id="3" name="Gruppieren 2"/>
          <p:cNvGrpSpPr/>
          <p:nvPr/>
        </p:nvGrpSpPr>
        <p:grpSpPr>
          <a:xfrm>
            <a:off x="653865" y="2508572"/>
            <a:ext cx="7025224" cy="3777791"/>
            <a:chOff x="653865" y="2508572"/>
            <a:chExt cx="7025224" cy="3777791"/>
          </a:xfrm>
        </p:grpSpPr>
        <p:pic>
          <p:nvPicPr>
            <p:cNvPr id="2" name="Grafik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3865" y="2662983"/>
              <a:ext cx="6772606" cy="3623380"/>
            </a:xfrm>
            <a:prstGeom prst="rect">
              <a:avLst/>
            </a:prstGeom>
            <a:ln w="31750">
              <a:solidFill>
                <a:srgbClr val="008DF6"/>
              </a:solidFill>
            </a:ln>
          </p:spPr>
        </p:pic>
        <p:pic>
          <p:nvPicPr>
            <p:cNvPr id="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20272" y="2508572"/>
              <a:ext cx="658817" cy="308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71713158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feld 8"/>
          <p:cNvSpPr txBox="1"/>
          <p:nvPr/>
        </p:nvSpPr>
        <p:spPr>
          <a:xfrm>
            <a:off x="395435" y="1250892"/>
            <a:ext cx="7416824" cy="4893647"/>
          </a:xfrm>
          <a:prstGeom prst="rect">
            <a:avLst/>
          </a:prstGeom>
          <a:noFill/>
        </p:spPr>
        <p:txBody>
          <a:bodyPr wrap="square" rtlCol="0">
            <a:spAutoFit/>
          </a:bodyPr>
          <a:lstStyle/>
          <a:p>
            <a:r>
              <a:rPr lang="de-DE" sz="2200" b="1" dirty="0" smtClean="0">
                <a:solidFill>
                  <a:schemeClr val="bg1">
                    <a:lumMod val="50000"/>
                  </a:schemeClr>
                </a:solidFill>
              </a:rPr>
              <a:t>Fall 2: </a:t>
            </a:r>
            <a:r>
              <a:rPr lang="de-DE" sz="2400" dirty="0">
                <a:solidFill>
                  <a:schemeClr val="bg1">
                    <a:lumMod val="50000"/>
                  </a:schemeClr>
                </a:solidFill>
              </a:rPr>
              <a:t>LK an 1 </a:t>
            </a:r>
            <a:r>
              <a:rPr lang="de-DE" sz="2400" dirty="0" smtClean="0">
                <a:solidFill>
                  <a:schemeClr val="bg1">
                    <a:lumMod val="50000"/>
                  </a:schemeClr>
                </a:solidFill>
              </a:rPr>
              <a:t>Dienststelle </a:t>
            </a:r>
            <a:r>
              <a:rPr lang="de-DE" sz="2400" dirty="0">
                <a:solidFill>
                  <a:schemeClr val="bg1">
                    <a:lumMod val="50000"/>
                  </a:schemeClr>
                </a:solidFill>
              </a:rPr>
              <a:t>mit 2 Dienstverhältnissen</a:t>
            </a:r>
          </a:p>
          <a:p>
            <a:endParaRPr lang="de-DE" dirty="0" smtClean="0"/>
          </a:p>
          <a:p>
            <a:r>
              <a:rPr lang="de-DE" dirty="0" smtClean="0">
                <a:hlinkClick r:id="rId3" action="ppaction://hlinksldjump"/>
              </a:rPr>
              <a:t>Personenbezogene Herkunfts- und Verbrauchsstunden</a:t>
            </a:r>
            <a:r>
              <a:rPr lang="de-DE" dirty="0" smtClean="0"/>
              <a:t> </a:t>
            </a:r>
            <a:r>
              <a:rPr lang="de-DE" dirty="0"/>
              <a:t>d</a:t>
            </a:r>
            <a:r>
              <a:rPr lang="de-DE" dirty="0" smtClean="0"/>
              <a:t>es zweiten Dienstverhältnisses sind </a:t>
            </a:r>
            <a:r>
              <a:rPr lang="de-DE" b="1" dirty="0" smtClean="0"/>
              <a:t>nicht</a:t>
            </a:r>
            <a:r>
              <a:rPr lang="de-DE" dirty="0" smtClean="0"/>
              <a:t> zu melden. Die </a:t>
            </a:r>
            <a:r>
              <a:rPr lang="de-DE" dirty="0"/>
              <a:t>Summe der </a:t>
            </a:r>
            <a:r>
              <a:rPr lang="de-DE" dirty="0" smtClean="0">
                <a:hlinkClick r:id="rId3" action="ppaction://hlinksldjump"/>
              </a:rPr>
              <a:t>dienststellenbezogenen </a:t>
            </a:r>
            <a:r>
              <a:rPr lang="de-DE" dirty="0">
                <a:hlinkClick r:id="rId3" action="ppaction://hlinksldjump"/>
              </a:rPr>
              <a:t>Verbrauchsstunden</a:t>
            </a:r>
            <a:r>
              <a:rPr lang="de-DE" dirty="0"/>
              <a:t> </a:t>
            </a:r>
            <a:r>
              <a:rPr lang="de-DE" dirty="0" smtClean="0"/>
              <a:t>aus dem zweiten Dienstverhältnis wird in das Feld </a:t>
            </a:r>
            <a:r>
              <a:rPr lang="de-DE" i="1" dirty="0" smtClean="0"/>
              <a:t>Nebentätigkeit</a:t>
            </a:r>
            <a:r>
              <a:rPr lang="de-DE" dirty="0" smtClean="0"/>
              <a:t> auf dem Reiter </a:t>
            </a:r>
            <a:r>
              <a:rPr lang="de-DE" i="1" dirty="0" smtClean="0"/>
              <a:t>&lt;SNR&gt; </a:t>
            </a:r>
            <a:r>
              <a:rPr lang="de-DE" dirty="0" smtClean="0"/>
              <a:t>eingetragen, …</a:t>
            </a:r>
            <a:endParaRPr lang="de-DE" dirty="0"/>
          </a:p>
          <a:p>
            <a:pPr marL="285750" indent="-285750">
              <a:buFontTx/>
              <a:buChar char="-"/>
            </a:pPr>
            <a:endParaRPr lang="de-DE" dirty="0" smtClean="0"/>
          </a:p>
          <a:p>
            <a:pPr marL="285750" indent="-285750">
              <a:buFontTx/>
              <a:buChar char="-"/>
            </a:pPr>
            <a:endParaRPr lang="de-DE" dirty="0"/>
          </a:p>
          <a:p>
            <a:pPr marL="285750" indent="-285750">
              <a:buFontTx/>
              <a:buChar char="-"/>
            </a:pPr>
            <a:endParaRPr lang="de-DE" dirty="0" smtClean="0"/>
          </a:p>
          <a:p>
            <a:pPr marL="285750" indent="-285750">
              <a:buFontTx/>
              <a:buChar char="-"/>
            </a:pPr>
            <a:endParaRPr lang="de-DE" dirty="0"/>
          </a:p>
          <a:p>
            <a:pPr marL="285750" indent="-285750">
              <a:buFontTx/>
              <a:buChar char="-"/>
            </a:pPr>
            <a:endParaRPr lang="de-DE" dirty="0" smtClean="0"/>
          </a:p>
          <a:p>
            <a:pPr marL="285750" indent="-285750">
              <a:buFontTx/>
              <a:buChar char="-"/>
            </a:pPr>
            <a:endParaRPr lang="de-DE" dirty="0"/>
          </a:p>
          <a:p>
            <a:pPr marL="285750" indent="-285750">
              <a:buFontTx/>
              <a:buChar char="-"/>
            </a:pPr>
            <a:endParaRPr lang="de-DE" dirty="0" smtClean="0"/>
          </a:p>
          <a:p>
            <a:pPr marL="285750" indent="-285750">
              <a:buFontTx/>
              <a:buChar char="-"/>
            </a:pPr>
            <a:endParaRPr lang="de-DE" dirty="0"/>
          </a:p>
          <a:p>
            <a:pPr marL="285750" indent="-285750">
              <a:buFontTx/>
              <a:buChar char="-"/>
            </a:pPr>
            <a:endParaRPr lang="de-DE" dirty="0" smtClean="0"/>
          </a:p>
          <a:p>
            <a:endParaRPr lang="de-DE" dirty="0" smtClean="0"/>
          </a:p>
        </p:txBody>
      </p:sp>
      <p:grpSp>
        <p:nvGrpSpPr>
          <p:cNvPr id="2" name="Gruppieren 1"/>
          <p:cNvGrpSpPr/>
          <p:nvPr/>
        </p:nvGrpSpPr>
        <p:grpSpPr>
          <a:xfrm>
            <a:off x="538508" y="3212976"/>
            <a:ext cx="5545660" cy="3168352"/>
            <a:chOff x="538508" y="2472107"/>
            <a:chExt cx="6481764" cy="3621189"/>
          </a:xfrm>
        </p:grpSpPr>
        <p:pic>
          <p:nvPicPr>
            <p:cNvPr id="3" name="Grafik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8508" y="2698525"/>
              <a:ext cx="6265739" cy="3394771"/>
            </a:xfrm>
            <a:prstGeom prst="rect">
              <a:avLst/>
            </a:prstGeom>
            <a:ln w="31750">
              <a:solidFill>
                <a:srgbClr val="008DF6"/>
              </a:solidFill>
            </a:ln>
          </p:spPr>
        </p:pic>
        <p:pic>
          <p:nvPicPr>
            <p:cNvPr id="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61455" y="2472107"/>
              <a:ext cx="658817" cy="308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5" name="Interaktive Schaltfläche: Zurück oder Vorherige(r) 4">
            <a:hlinkClick r:id="" action="ppaction://hlinkshowjump?jump=lastslideviewed" highlightClick="1"/>
          </p:cNvPr>
          <p:cNvSpPr/>
          <p:nvPr/>
        </p:nvSpPr>
        <p:spPr bwMode="auto">
          <a:xfrm>
            <a:off x="8028384" y="6377751"/>
            <a:ext cx="288032" cy="250328"/>
          </a:xfrm>
          <a:prstGeom prst="actionButtonBackPrevious">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800" b="1"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375020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feld 8"/>
          <p:cNvSpPr txBox="1"/>
          <p:nvPr/>
        </p:nvSpPr>
        <p:spPr>
          <a:xfrm>
            <a:off x="395435" y="1250892"/>
            <a:ext cx="7416824" cy="2400657"/>
          </a:xfrm>
          <a:prstGeom prst="rect">
            <a:avLst/>
          </a:prstGeom>
          <a:noFill/>
        </p:spPr>
        <p:txBody>
          <a:bodyPr wrap="square" rtlCol="0">
            <a:spAutoFit/>
          </a:bodyPr>
          <a:lstStyle/>
          <a:p>
            <a:r>
              <a:rPr lang="de-DE" sz="2200" b="1" dirty="0" smtClean="0">
                <a:solidFill>
                  <a:schemeClr val="bg1">
                    <a:lumMod val="50000"/>
                  </a:schemeClr>
                </a:solidFill>
              </a:rPr>
              <a:t>Fall 2: </a:t>
            </a:r>
            <a:r>
              <a:rPr lang="de-DE" sz="2400" dirty="0">
                <a:solidFill>
                  <a:schemeClr val="bg1">
                    <a:lumMod val="50000"/>
                  </a:schemeClr>
                </a:solidFill>
              </a:rPr>
              <a:t>LK an 1 Dienststelle mit 2 Dienstverhältnissen</a:t>
            </a:r>
          </a:p>
          <a:p>
            <a:endParaRPr lang="de-DE" dirty="0" smtClean="0"/>
          </a:p>
          <a:p>
            <a:r>
              <a:rPr lang="de-DE" dirty="0" smtClean="0"/>
              <a:t>… so dass die Stundenbilanz der LK ausgeglichen ist.</a:t>
            </a:r>
          </a:p>
          <a:p>
            <a:pPr marL="285750" indent="-285750">
              <a:buFontTx/>
              <a:buChar char="-"/>
            </a:pPr>
            <a:endParaRPr lang="de-DE" dirty="0"/>
          </a:p>
          <a:p>
            <a:pPr marL="285750" indent="-285750">
              <a:buFontTx/>
              <a:buChar char="-"/>
            </a:pPr>
            <a:endParaRPr lang="de-DE" dirty="0" smtClean="0"/>
          </a:p>
          <a:p>
            <a:pPr marL="285750" indent="-285750">
              <a:buFontTx/>
              <a:buChar char="-"/>
            </a:pPr>
            <a:endParaRPr lang="de-DE" dirty="0"/>
          </a:p>
          <a:p>
            <a:pPr marL="285750" indent="-285750">
              <a:buFontTx/>
              <a:buChar char="-"/>
            </a:pPr>
            <a:endParaRPr lang="de-DE" dirty="0" smtClean="0"/>
          </a:p>
          <a:p>
            <a:endParaRPr lang="de-DE" dirty="0"/>
          </a:p>
        </p:txBody>
      </p:sp>
      <p:grpSp>
        <p:nvGrpSpPr>
          <p:cNvPr id="2" name="Gruppieren 1"/>
          <p:cNvGrpSpPr/>
          <p:nvPr/>
        </p:nvGrpSpPr>
        <p:grpSpPr>
          <a:xfrm>
            <a:off x="424602" y="2296808"/>
            <a:ext cx="7399571" cy="3652471"/>
            <a:chOff x="424602" y="2296808"/>
            <a:chExt cx="7399571" cy="3652471"/>
          </a:xfrm>
        </p:grpSpPr>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602" y="2454450"/>
              <a:ext cx="7234374" cy="3494829"/>
            </a:xfrm>
            <a:prstGeom prst="rect">
              <a:avLst/>
            </a:prstGeom>
            <a:ln w="31750">
              <a:solidFill>
                <a:srgbClr val="008DF6"/>
              </a:solidFill>
            </a:ln>
          </p:spPr>
        </p:pic>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5356" y="2296808"/>
              <a:ext cx="658817" cy="308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539582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feld 8"/>
          <p:cNvSpPr txBox="1"/>
          <p:nvPr/>
        </p:nvSpPr>
        <p:spPr>
          <a:xfrm>
            <a:off x="395435" y="1250892"/>
            <a:ext cx="7416824" cy="2400657"/>
          </a:xfrm>
          <a:prstGeom prst="rect">
            <a:avLst/>
          </a:prstGeom>
          <a:noFill/>
        </p:spPr>
        <p:txBody>
          <a:bodyPr wrap="square" rtlCol="0">
            <a:spAutoFit/>
          </a:bodyPr>
          <a:lstStyle/>
          <a:p>
            <a:r>
              <a:rPr lang="de-DE" sz="2200" b="1" dirty="0" smtClean="0">
                <a:solidFill>
                  <a:schemeClr val="bg1">
                    <a:lumMod val="50000"/>
                  </a:schemeClr>
                </a:solidFill>
              </a:rPr>
              <a:t>Fall 2: </a:t>
            </a:r>
            <a:r>
              <a:rPr lang="de-DE" sz="2400" dirty="0">
                <a:solidFill>
                  <a:schemeClr val="bg1">
                    <a:lumMod val="50000"/>
                  </a:schemeClr>
                </a:solidFill>
              </a:rPr>
              <a:t>LK an 1 Dienststelle mit 2 Dienstverhältnissen</a:t>
            </a:r>
          </a:p>
          <a:p>
            <a:endParaRPr lang="de-DE" dirty="0" smtClean="0"/>
          </a:p>
          <a:p>
            <a:r>
              <a:rPr lang="de-DE" dirty="0"/>
              <a:t>Bei korrekter Meldung ergibt sich in ASD folgendes Bild:</a:t>
            </a:r>
          </a:p>
          <a:p>
            <a:endParaRPr lang="de-DE" dirty="0"/>
          </a:p>
          <a:p>
            <a:pPr marL="285750" indent="-285750">
              <a:buFontTx/>
              <a:buChar char="-"/>
            </a:pPr>
            <a:endParaRPr lang="de-DE" dirty="0" smtClean="0"/>
          </a:p>
          <a:p>
            <a:pPr marL="285750" indent="-285750">
              <a:buFontTx/>
              <a:buChar char="-"/>
            </a:pPr>
            <a:endParaRPr lang="de-DE" dirty="0"/>
          </a:p>
          <a:p>
            <a:pPr marL="285750" indent="-285750">
              <a:buFontTx/>
              <a:buChar char="-"/>
            </a:pPr>
            <a:endParaRPr lang="de-DE" dirty="0" smtClean="0"/>
          </a:p>
          <a:p>
            <a:endParaRPr lang="de-DE" dirty="0"/>
          </a:p>
        </p:txBody>
      </p:sp>
      <p:grpSp>
        <p:nvGrpSpPr>
          <p:cNvPr id="2" name="Gruppieren 1"/>
          <p:cNvGrpSpPr/>
          <p:nvPr/>
        </p:nvGrpSpPr>
        <p:grpSpPr>
          <a:xfrm>
            <a:off x="432026" y="2420888"/>
            <a:ext cx="7371004" cy="1166073"/>
            <a:chOff x="432026" y="2420888"/>
            <a:chExt cx="7371004" cy="1166073"/>
          </a:xfrm>
        </p:grpSpPr>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026" y="2636912"/>
              <a:ext cx="7164310" cy="950049"/>
            </a:xfrm>
            <a:prstGeom prst="rect">
              <a:avLst/>
            </a:prstGeom>
            <a:ln w="31750">
              <a:solidFill>
                <a:srgbClr val="C00000"/>
              </a:solidFill>
            </a:ln>
          </p:spPr>
        </p:pic>
        <p:pic>
          <p:nvPicPr>
            <p:cNvPr id="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29254" r="55541" b="20396"/>
            <a:stretch/>
          </p:blipFill>
          <p:spPr bwMode="auto">
            <a:xfrm>
              <a:off x="7230959" y="2420888"/>
              <a:ext cx="572071" cy="320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feld 5"/>
            <p:cNvSpPr txBox="1"/>
            <p:nvPr/>
          </p:nvSpPr>
          <p:spPr>
            <a:xfrm>
              <a:off x="5220072" y="3217629"/>
              <a:ext cx="365806" cy="369332"/>
            </a:xfrm>
            <a:prstGeom prst="rect">
              <a:avLst/>
            </a:prstGeom>
            <a:noFill/>
          </p:spPr>
          <p:txBody>
            <a:bodyPr wrap="none" rtlCol="0">
              <a:spAutoFit/>
            </a:bodyPr>
            <a:lstStyle/>
            <a:p>
              <a:r>
                <a:rPr lang="de-DE" dirty="0" smtClean="0">
                  <a:solidFill>
                    <a:srgbClr val="00CC00"/>
                  </a:solidFill>
                  <a:sym typeface="Wingdings"/>
                </a:rPr>
                <a:t></a:t>
              </a:r>
              <a:endParaRPr lang="de-DE" dirty="0">
                <a:solidFill>
                  <a:srgbClr val="00CC00"/>
                </a:solidFill>
              </a:endParaRPr>
            </a:p>
          </p:txBody>
        </p:sp>
        <p:sp>
          <p:nvSpPr>
            <p:cNvPr id="7" name="Rechteck 6"/>
            <p:cNvSpPr/>
            <p:nvPr/>
          </p:nvSpPr>
          <p:spPr bwMode="auto">
            <a:xfrm>
              <a:off x="5724128" y="3150121"/>
              <a:ext cx="341192" cy="210341"/>
            </a:xfrm>
            <a:prstGeom prst="rect">
              <a:avLst/>
            </a:prstGeom>
            <a:noFill/>
            <a:ln w="158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800" b="1" i="0" u="none" strike="noStrike" cap="none" normalizeH="0" baseline="0" smtClean="0">
                <a:ln>
                  <a:noFill/>
                </a:ln>
                <a:solidFill>
                  <a:schemeClr val="tx1"/>
                </a:solidFill>
                <a:effectLst/>
                <a:latin typeface="Arial" charset="0"/>
              </a:endParaRPr>
            </a:p>
          </p:txBody>
        </p:sp>
        <p:sp>
          <p:nvSpPr>
            <p:cNvPr id="8" name="Rechteck 7"/>
            <p:cNvSpPr/>
            <p:nvPr/>
          </p:nvSpPr>
          <p:spPr bwMode="auto">
            <a:xfrm>
              <a:off x="6732240" y="3150121"/>
              <a:ext cx="341192" cy="210341"/>
            </a:xfrm>
            <a:prstGeom prst="rect">
              <a:avLst/>
            </a:prstGeom>
            <a:noFill/>
            <a:ln w="158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800" b="1" i="0" u="none" strike="noStrike" cap="none" normalizeH="0" baseline="0" smtClean="0">
                <a:ln>
                  <a:noFill/>
                </a:ln>
                <a:solidFill>
                  <a:schemeClr val="tx1"/>
                </a:solidFill>
                <a:effectLst/>
                <a:latin typeface="Arial" charset="0"/>
              </a:endParaRPr>
            </a:p>
          </p:txBody>
        </p:sp>
        <p:sp>
          <p:nvSpPr>
            <p:cNvPr id="10" name="Rechteck 9"/>
            <p:cNvSpPr/>
            <p:nvPr/>
          </p:nvSpPr>
          <p:spPr bwMode="auto">
            <a:xfrm>
              <a:off x="6190792" y="3142418"/>
              <a:ext cx="341192" cy="218044"/>
            </a:xfrm>
            <a:prstGeom prst="rect">
              <a:avLst/>
            </a:prstGeom>
            <a:noFill/>
            <a:ln w="1587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800" b="1" i="0" u="none" strike="noStrike" cap="none" normalizeH="0" baseline="0" smtClean="0">
                <a:ln>
                  <a:noFill/>
                </a:ln>
                <a:solidFill>
                  <a:schemeClr val="tx1"/>
                </a:solidFill>
                <a:effectLst/>
                <a:latin typeface="Arial" charset="0"/>
              </a:endParaRPr>
            </a:p>
          </p:txBody>
        </p:sp>
        <p:sp>
          <p:nvSpPr>
            <p:cNvPr id="11" name="Rechteck 10"/>
            <p:cNvSpPr/>
            <p:nvPr/>
          </p:nvSpPr>
          <p:spPr bwMode="auto">
            <a:xfrm>
              <a:off x="3635896" y="3142418"/>
              <a:ext cx="341192" cy="218044"/>
            </a:xfrm>
            <a:prstGeom prst="rect">
              <a:avLst/>
            </a:prstGeom>
            <a:noFill/>
            <a:ln w="1587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800" b="1" i="0" u="none" strike="noStrike" cap="none" normalizeH="0" baseline="0" smtClean="0">
                <a:ln>
                  <a:noFill/>
                </a:ln>
                <a:solidFill>
                  <a:schemeClr val="tx1"/>
                </a:solidFill>
                <a:effectLst/>
                <a:latin typeface="Arial" charset="0"/>
              </a:endParaRPr>
            </a:p>
          </p:txBody>
        </p:sp>
      </p:grpSp>
    </p:spTree>
    <p:extLst>
      <p:ext uri="{BB962C8B-B14F-4D97-AF65-F5344CB8AC3E}">
        <p14:creationId xmlns:p14="http://schemas.microsoft.com/office/powerpoint/2010/main" val="2759995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3E303">
            <a:alpha val="15000"/>
          </a:srgbClr>
        </a:solidFill>
        <a:effectLst/>
      </p:bgPr>
    </p:bg>
    <p:spTree>
      <p:nvGrpSpPr>
        <p:cNvPr id="1" name=""/>
        <p:cNvGrpSpPr/>
        <p:nvPr/>
      </p:nvGrpSpPr>
      <p:grpSpPr>
        <a:xfrm>
          <a:off x="0" y="0"/>
          <a:ext cx="0" cy="0"/>
          <a:chOff x="0" y="0"/>
          <a:chExt cx="0" cy="0"/>
        </a:xfrm>
      </p:grpSpPr>
      <p:sp>
        <p:nvSpPr>
          <p:cNvPr id="9" name="Textfeld 8"/>
          <p:cNvSpPr txBox="1"/>
          <p:nvPr/>
        </p:nvSpPr>
        <p:spPr>
          <a:xfrm>
            <a:off x="395435" y="1250892"/>
            <a:ext cx="7416824" cy="3908762"/>
          </a:xfrm>
          <a:prstGeom prst="rect">
            <a:avLst/>
          </a:prstGeom>
          <a:noFill/>
        </p:spPr>
        <p:txBody>
          <a:bodyPr wrap="square" rtlCol="0">
            <a:spAutoFit/>
          </a:bodyPr>
          <a:lstStyle/>
          <a:p>
            <a:r>
              <a:rPr lang="de-DE" sz="2200" b="1" dirty="0" smtClean="0"/>
              <a:t>Hauptdienststelle des Dienstverhältnisses</a:t>
            </a:r>
            <a:endParaRPr lang="de-DE" dirty="0"/>
          </a:p>
          <a:p>
            <a:endParaRPr lang="de-DE" dirty="0" smtClean="0"/>
          </a:p>
          <a:p>
            <a:r>
              <a:rPr lang="de-DE" sz="1600" dirty="0" smtClean="0"/>
              <a:t>Ist eine Lehrkraft im Rahmen eines Haupt- oder eines Nebentätigkeits-dienstverhältnisses an mehreren Dienststellen eingesetzt, so ist eine der Dienststellen als „Hauptdienststelle des Dienstverhältnisses“ zu bestimmen.</a:t>
            </a:r>
          </a:p>
          <a:p>
            <a:endParaRPr lang="de-DE" sz="1600" dirty="0" smtClean="0"/>
          </a:p>
          <a:p>
            <a:pPr marL="285750" indent="-285750">
              <a:buFontTx/>
              <a:buChar char="-"/>
            </a:pPr>
            <a:r>
              <a:rPr lang="de-DE" sz="1600" dirty="0" smtClean="0"/>
              <a:t>Bei staatlichen Lehrkräften ist die Hauptdienststelle für das </a:t>
            </a:r>
            <a:r>
              <a:rPr lang="de-DE" sz="1600" b="1" dirty="0" smtClean="0"/>
              <a:t>Hauptdienstverhältnis</a:t>
            </a:r>
            <a:r>
              <a:rPr lang="de-DE" sz="1600" dirty="0" smtClean="0"/>
              <a:t> die </a:t>
            </a:r>
            <a:r>
              <a:rPr lang="de-DE" sz="1600" b="1" dirty="0" smtClean="0"/>
              <a:t>Stammschule</a:t>
            </a:r>
            <a:r>
              <a:rPr lang="de-DE" sz="1600" dirty="0" smtClean="0"/>
              <a:t> der Lehrkraft.</a:t>
            </a:r>
          </a:p>
          <a:p>
            <a:endParaRPr lang="de-DE" sz="1600" dirty="0" smtClean="0"/>
          </a:p>
          <a:p>
            <a:pPr marL="285750" indent="-285750">
              <a:buFontTx/>
              <a:buChar char="-"/>
            </a:pPr>
            <a:r>
              <a:rPr lang="de-DE" sz="1600" dirty="0" smtClean="0"/>
              <a:t>Bei </a:t>
            </a:r>
            <a:r>
              <a:rPr lang="de-DE" sz="1600" b="1" dirty="0" smtClean="0"/>
              <a:t>Nebentätigkeitsdienstverhältnissen </a:t>
            </a:r>
            <a:r>
              <a:rPr lang="de-DE" sz="1600" dirty="0" smtClean="0"/>
              <a:t>einer</a:t>
            </a:r>
            <a:r>
              <a:rPr lang="de-DE" sz="1600" b="1" dirty="0" smtClean="0"/>
              <a:t> staatlichen Lehrkraft </a:t>
            </a:r>
            <a:r>
              <a:rPr lang="de-DE" sz="1600" dirty="0" smtClean="0"/>
              <a:t>und</a:t>
            </a:r>
            <a:r>
              <a:rPr lang="de-DE" sz="1600" b="1" dirty="0" smtClean="0"/>
              <a:t> bei allen Dienstverhältnissen nichtstaatlicher Lehrkräfte </a:t>
            </a:r>
            <a:r>
              <a:rPr lang="de-DE" sz="1600" dirty="0" smtClean="0"/>
              <a:t>ist als Hauptdienststelle des Dienstverhältnisses die Schule anzugeben, an der die Lehrkraft im Rahmen dieses Dienstverhältnisses</a:t>
            </a:r>
            <a:r>
              <a:rPr lang="de-DE" sz="1600" b="1" dirty="0" smtClean="0"/>
              <a:t> überwiegend eingesetzt </a:t>
            </a:r>
            <a:r>
              <a:rPr lang="de-DE" sz="1600" dirty="0" smtClean="0"/>
              <a:t>ist.</a:t>
            </a:r>
          </a:p>
          <a:p>
            <a:endParaRPr lang="de-DE" sz="1600" dirty="0" smtClean="0">
              <a:solidFill>
                <a:srgbClr val="033DBD"/>
              </a:solidFill>
            </a:endParaRPr>
          </a:p>
        </p:txBody>
      </p:sp>
      <p:sp>
        <p:nvSpPr>
          <p:cNvPr id="3" name="Interaktive Schaltfläche: Zurück oder Vorherige(r) 2">
            <a:hlinkClick r:id="" action="ppaction://hlinkshowjump?jump=lastslideviewed" highlightClick="1"/>
          </p:cNvPr>
          <p:cNvSpPr/>
          <p:nvPr/>
        </p:nvSpPr>
        <p:spPr bwMode="auto">
          <a:xfrm>
            <a:off x="8028384" y="6377751"/>
            <a:ext cx="288032" cy="250328"/>
          </a:xfrm>
          <a:prstGeom prst="actionButtonBackPrevious">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800" b="1"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37334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feld 8"/>
          <p:cNvSpPr txBox="1"/>
          <p:nvPr/>
        </p:nvSpPr>
        <p:spPr>
          <a:xfrm>
            <a:off x="395435" y="1250892"/>
            <a:ext cx="7416824" cy="2708434"/>
          </a:xfrm>
          <a:prstGeom prst="rect">
            <a:avLst/>
          </a:prstGeom>
          <a:noFill/>
        </p:spPr>
        <p:txBody>
          <a:bodyPr wrap="square" rtlCol="0">
            <a:spAutoFit/>
          </a:bodyPr>
          <a:lstStyle/>
          <a:p>
            <a:r>
              <a:rPr lang="de-DE" sz="2200" b="1" dirty="0" smtClean="0"/>
              <a:t>Fall 3a: </a:t>
            </a:r>
            <a:r>
              <a:rPr lang="de-DE" sz="2200" dirty="0" smtClean="0"/>
              <a:t>LK an 2 Dienststellen mit gemeinsamem </a:t>
            </a:r>
          </a:p>
          <a:p>
            <a:r>
              <a:rPr lang="de-DE" sz="2200" dirty="0"/>
              <a:t> </a:t>
            </a:r>
            <a:r>
              <a:rPr lang="de-DE" sz="2200" dirty="0" smtClean="0"/>
              <a:t>             DSS, 1 Dienstverhältnis</a:t>
            </a:r>
            <a:endParaRPr lang="de-DE" sz="2200" dirty="0"/>
          </a:p>
          <a:p>
            <a:endParaRPr lang="de-DE" dirty="0" smtClean="0"/>
          </a:p>
          <a:p>
            <a:r>
              <a:rPr lang="de-DE" dirty="0" smtClean="0"/>
              <a:t>Die </a:t>
            </a:r>
            <a:r>
              <a:rPr lang="de-DE" dirty="0" smtClean="0">
                <a:hlinkClick r:id="rId3" action="ppaction://hlinksldjump"/>
              </a:rPr>
              <a:t>Hauptdienststelle</a:t>
            </a:r>
            <a:r>
              <a:rPr lang="de-DE" dirty="0" smtClean="0"/>
              <a:t> pflegt in ASV die ersten drei Reiter im Modul Lehrkräfte und trägt alle </a:t>
            </a:r>
            <a:r>
              <a:rPr lang="de-DE" dirty="0" smtClean="0">
                <a:hlinkClick r:id="rId4" action="ppaction://hlinksldjump"/>
              </a:rPr>
              <a:t>personenbezogenen Herkunfts- und Verbrauchsstunden</a:t>
            </a:r>
            <a:r>
              <a:rPr lang="de-DE" dirty="0" smtClean="0"/>
              <a:t> ein. Als Beschäftigungsumfang ist die volle UPZ anzugeben (also einschließlich EAS-Stunden):</a:t>
            </a:r>
          </a:p>
          <a:p>
            <a:endParaRPr lang="de-DE" dirty="0" smtClean="0"/>
          </a:p>
          <a:p>
            <a:pPr marL="285750" indent="-285750">
              <a:buFontTx/>
              <a:buChar char="-"/>
            </a:pPr>
            <a:endParaRPr lang="de-DE" dirty="0"/>
          </a:p>
        </p:txBody>
      </p:sp>
      <p:grpSp>
        <p:nvGrpSpPr>
          <p:cNvPr id="3" name="Gruppieren 2"/>
          <p:cNvGrpSpPr/>
          <p:nvPr/>
        </p:nvGrpSpPr>
        <p:grpSpPr>
          <a:xfrm>
            <a:off x="467544" y="3330185"/>
            <a:ext cx="5699377" cy="3114275"/>
            <a:chOff x="467544" y="3330185"/>
            <a:chExt cx="5699377" cy="3114275"/>
          </a:xfrm>
        </p:grpSpPr>
        <p:pic>
          <p:nvPicPr>
            <p:cNvPr id="2" name="Grafik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7544" y="3484596"/>
              <a:ext cx="5544616" cy="2959864"/>
            </a:xfrm>
            <a:prstGeom prst="rect">
              <a:avLst/>
            </a:prstGeom>
            <a:ln w="31750">
              <a:solidFill>
                <a:srgbClr val="008DF6"/>
              </a:solidFill>
            </a:ln>
          </p:spPr>
        </p:pic>
        <p:pic>
          <p:nvPicPr>
            <p:cNvPr id="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08104" y="3330185"/>
              <a:ext cx="658817" cy="308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73964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feld 8"/>
          <p:cNvSpPr txBox="1"/>
          <p:nvPr/>
        </p:nvSpPr>
        <p:spPr>
          <a:xfrm>
            <a:off x="395435" y="1250892"/>
            <a:ext cx="7416824" cy="4154984"/>
          </a:xfrm>
          <a:prstGeom prst="rect">
            <a:avLst/>
          </a:prstGeom>
          <a:noFill/>
        </p:spPr>
        <p:txBody>
          <a:bodyPr wrap="square" rtlCol="0">
            <a:spAutoFit/>
          </a:bodyPr>
          <a:lstStyle/>
          <a:p>
            <a:r>
              <a:rPr lang="de-DE" sz="2200" b="1" dirty="0" smtClean="0">
                <a:solidFill>
                  <a:schemeClr val="bg1">
                    <a:lumMod val="50000"/>
                  </a:schemeClr>
                </a:solidFill>
              </a:rPr>
              <a:t>Fall 3a: </a:t>
            </a:r>
            <a:r>
              <a:rPr lang="de-DE" sz="2200" dirty="0" smtClean="0">
                <a:solidFill>
                  <a:schemeClr val="bg1">
                    <a:lumMod val="50000"/>
                  </a:schemeClr>
                </a:solidFill>
              </a:rPr>
              <a:t>LK an 2 Dienststellen mit gemeinsamem </a:t>
            </a:r>
          </a:p>
          <a:p>
            <a:r>
              <a:rPr lang="de-DE" sz="2200" dirty="0">
                <a:solidFill>
                  <a:schemeClr val="bg1">
                    <a:lumMod val="50000"/>
                  </a:schemeClr>
                </a:solidFill>
              </a:rPr>
              <a:t> </a:t>
            </a:r>
            <a:r>
              <a:rPr lang="de-DE" sz="2200" dirty="0" smtClean="0">
                <a:solidFill>
                  <a:schemeClr val="bg1">
                    <a:lumMod val="50000"/>
                  </a:schemeClr>
                </a:solidFill>
              </a:rPr>
              <a:t>             DSS, 1 Dienstverhältnis</a:t>
            </a:r>
            <a:endParaRPr lang="de-DE" sz="2200" dirty="0">
              <a:solidFill>
                <a:schemeClr val="bg1">
                  <a:lumMod val="50000"/>
                </a:schemeClr>
              </a:solidFill>
            </a:endParaRPr>
          </a:p>
          <a:p>
            <a:endParaRPr lang="de-DE" dirty="0" smtClean="0"/>
          </a:p>
          <a:p>
            <a:r>
              <a:rPr lang="de-DE" dirty="0" smtClean="0"/>
              <a:t>Sie erfasst </a:t>
            </a:r>
            <a:r>
              <a:rPr lang="de-DE" dirty="0"/>
              <a:t>auf dem Reiter </a:t>
            </a:r>
            <a:r>
              <a:rPr lang="de-DE" i="1" dirty="0" smtClean="0"/>
              <a:t>Einsatz &lt;SJ&gt; </a:t>
            </a:r>
            <a:r>
              <a:rPr lang="de-DE" dirty="0"/>
              <a:t>die zweite Einsatzschule der </a:t>
            </a:r>
            <a:r>
              <a:rPr lang="de-DE" dirty="0" smtClean="0"/>
              <a:t>LK …</a:t>
            </a:r>
          </a:p>
          <a:p>
            <a:endParaRPr lang="de-DE" dirty="0"/>
          </a:p>
          <a:p>
            <a:endParaRPr lang="de-DE" dirty="0" smtClean="0"/>
          </a:p>
          <a:p>
            <a:endParaRPr lang="de-DE" dirty="0"/>
          </a:p>
          <a:p>
            <a:endParaRPr lang="de-DE" dirty="0" smtClean="0"/>
          </a:p>
          <a:p>
            <a:endParaRPr lang="de-DE" dirty="0"/>
          </a:p>
          <a:p>
            <a:endParaRPr lang="de-DE" dirty="0" smtClean="0"/>
          </a:p>
          <a:p>
            <a:r>
              <a:rPr lang="de-DE" dirty="0"/>
              <a:t>… oder die Einsatzschule legt die LK selbst an.</a:t>
            </a:r>
          </a:p>
          <a:p>
            <a:endParaRPr lang="de-DE" dirty="0"/>
          </a:p>
          <a:p>
            <a:endParaRPr lang="de-DE" dirty="0"/>
          </a:p>
        </p:txBody>
      </p:sp>
      <p:grpSp>
        <p:nvGrpSpPr>
          <p:cNvPr id="2" name="Gruppieren 1"/>
          <p:cNvGrpSpPr/>
          <p:nvPr/>
        </p:nvGrpSpPr>
        <p:grpSpPr>
          <a:xfrm>
            <a:off x="539552" y="2708920"/>
            <a:ext cx="6851505" cy="1353906"/>
            <a:chOff x="539552" y="2708920"/>
            <a:chExt cx="6851505" cy="1353906"/>
          </a:xfrm>
        </p:grpSpPr>
        <p:pic>
          <p:nvPicPr>
            <p:cNvPr id="4" name="Grafik 3"/>
            <p:cNvPicPr>
              <a:picLocks noChangeAspect="1"/>
            </p:cNvPicPr>
            <p:nvPr/>
          </p:nvPicPr>
          <p:blipFill rotWithShape="1">
            <a:blip r:embed="rId3">
              <a:extLst>
                <a:ext uri="{28A0092B-C50C-407E-A947-70E740481C1C}">
                  <a14:useLocalDpi xmlns:a14="http://schemas.microsoft.com/office/drawing/2010/main" val="0"/>
                </a:ext>
              </a:extLst>
            </a:blip>
            <a:srcRect t="78271"/>
            <a:stretch/>
          </p:blipFill>
          <p:spPr>
            <a:xfrm>
              <a:off x="539552" y="2910698"/>
              <a:ext cx="6678655" cy="1152128"/>
            </a:xfrm>
            <a:prstGeom prst="rect">
              <a:avLst/>
            </a:prstGeom>
            <a:ln w="31750">
              <a:solidFill>
                <a:srgbClr val="008DF6"/>
              </a:solidFill>
            </a:ln>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2240" y="2708920"/>
              <a:ext cx="658817" cy="308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3" name="Gruppieren 2"/>
          <p:cNvGrpSpPr/>
          <p:nvPr/>
        </p:nvGrpSpPr>
        <p:grpSpPr>
          <a:xfrm>
            <a:off x="539552" y="4704355"/>
            <a:ext cx="5123313" cy="1676973"/>
            <a:chOff x="539552" y="4704355"/>
            <a:chExt cx="5123313" cy="1676973"/>
          </a:xfrm>
        </p:grpSpPr>
        <p:pic>
          <p:nvPicPr>
            <p:cNvPr id="5"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b="57899"/>
            <a:stretch/>
          </p:blipFill>
          <p:spPr bwMode="auto">
            <a:xfrm>
              <a:off x="539552" y="4869160"/>
              <a:ext cx="4968034" cy="1512168"/>
            </a:xfrm>
            <a:prstGeom prst="rect">
              <a:avLst/>
            </a:prstGeom>
            <a:ln w="31750">
              <a:solidFill>
                <a:srgbClr val="008DF6"/>
              </a:solidFill>
            </a:ln>
            <a:extLst>
              <a:ext uri="{909E8E84-426E-40DD-AFC4-6F175D3DCCD1}">
                <a14:hiddenFill xmlns:a14="http://schemas.microsoft.com/office/drawing/2010/main">
                  <a:solidFill>
                    <a:schemeClr val="accent1"/>
                  </a:solidFill>
                </a14:hiddenFill>
              </a:ext>
            </a:extLst>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04048" y="4704355"/>
              <a:ext cx="658817" cy="308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80721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0" end="1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feld 8"/>
          <p:cNvSpPr txBox="1"/>
          <p:nvPr/>
        </p:nvSpPr>
        <p:spPr>
          <a:xfrm>
            <a:off x="395435" y="1250892"/>
            <a:ext cx="7416824" cy="2215991"/>
          </a:xfrm>
          <a:prstGeom prst="rect">
            <a:avLst/>
          </a:prstGeom>
          <a:noFill/>
        </p:spPr>
        <p:txBody>
          <a:bodyPr wrap="square" rtlCol="0">
            <a:spAutoFit/>
          </a:bodyPr>
          <a:lstStyle/>
          <a:p>
            <a:r>
              <a:rPr lang="de-DE" sz="2200" b="1" dirty="0">
                <a:solidFill>
                  <a:schemeClr val="bg1">
                    <a:lumMod val="50000"/>
                  </a:schemeClr>
                </a:solidFill>
              </a:rPr>
              <a:t>Fall 3a: </a:t>
            </a:r>
            <a:r>
              <a:rPr lang="de-DE" sz="2200" dirty="0">
                <a:solidFill>
                  <a:schemeClr val="bg1">
                    <a:lumMod val="50000"/>
                  </a:schemeClr>
                </a:solidFill>
              </a:rPr>
              <a:t>LK an 2 Dienststellen mit gemeinsamem </a:t>
            </a:r>
          </a:p>
          <a:p>
            <a:r>
              <a:rPr lang="de-DE" sz="2200" dirty="0">
                <a:solidFill>
                  <a:schemeClr val="bg1">
                    <a:lumMod val="50000"/>
                  </a:schemeClr>
                </a:solidFill>
              </a:rPr>
              <a:t>         </a:t>
            </a:r>
            <a:r>
              <a:rPr lang="de-DE" sz="2200" dirty="0" smtClean="0">
                <a:solidFill>
                  <a:schemeClr val="bg1">
                    <a:lumMod val="50000"/>
                  </a:schemeClr>
                </a:solidFill>
              </a:rPr>
              <a:t>     </a:t>
            </a:r>
            <a:r>
              <a:rPr lang="de-DE" sz="2200" dirty="0">
                <a:solidFill>
                  <a:schemeClr val="bg1">
                    <a:lumMod val="50000"/>
                  </a:schemeClr>
                </a:solidFill>
              </a:rPr>
              <a:t>DSS, 1 Dienstverhältnis</a:t>
            </a:r>
          </a:p>
          <a:p>
            <a:endParaRPr lang="de-DE" dirty="0" smtClean="0"/>
          </a:p>
          <a:p>
            <a:r>
              <a:rPr lang="de-DE" dirty="0" smtClean="0"/>
              <a:t>Den Reiter </a:t>
            </a:r>
            <a:r>
              <a:rPr lang="de-DE" i="1" dirty="0" smtClean="0"/>
              <a:t>&lt;SNR&gt; </a:t>
            </a:r>
            <a:r>
              <a:rPr lang="de-DE" dirty="0" smtClean="0"/>
              <a:t>pflegt jede Dienststelle selbst. Das Feld </a:t>
            </a:r>
            <a:r>
              <a:rPr lang="de-DE" i="1" dirty="0" smtClean="0"/>
              <a:t>Nebentätigkeit</a:t>
            </a:r>
            <a:r>
              <a:rPr lang="de-DE" dirty="0" smtClean="0"/>
              <a:t> bleibt leer.</a:t>
            </a:r>
          </a:p>
          <a:p>
            <a:endParaRPr lang="de-DE" dirty="0" smtClean="0"/>
          </a:p>
          <a:p>
            <a:pPr marL="285750" indent="-285750">
              <a:buFontTx/>
              <a:buChar char="-"/>
            </a:pPr>
            <a:endParaRPr lang="de-DE" dirty="0"/>
          </a:p>
        </p:txBody>
      </p:sp>
      <p:grpSp>
        <p:nvGrpSpPr>
          <p:cNvPr id="2" name="Gruppieren 1"/>
          <p:cNvGrpSpPr/>
          <p:nvPr/>
        </p:nvGrpSpPr>
        <p:grpSpPr>
          <a:xfrm>
            <a:off x="539552" y="2887806"/>
            <a:ext cx="6995521" cy="3518132"/>
            <a:chOff x="539552" y="2887806"/>
            <a:chExt cx="6995521" cy="3518132"/>
          </a:xfrm>
        </p:grpSpPr>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3042217"/>
              <a:ext cx="6828066" cy="3363721"/>
            </a:xfrm>
            <a:prstGeom prst="rect">
              <a:avLst/>
            </a:prstGeom>
            <a:ln w="31750">
              <a:solidFill>
                <a:srgbClr val="008DF6"/>
              </a:solidFill>
            </a:ln>
          </p:spPr>
        </p:pic>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76256" y="2887806"/>
              <a:ext cx="658817" cy="308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02370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feld 8"/>
          <p:cNvSpPr txBox="1"/>
          <p:nvPr/>
        </p:nvSpPr>
        <p:spPr>
          <a:xfrm>
            <a:off x="395435" y="1250892"/>
            <a:ext cx="7416824" cy="2769989"/>
          </a:xfrm>
          <a:prstGeom prst="rect">
            <a:avLst/>
          </a:prstGeom>
          <a:noFill/>
        </p:spPr>
        <p:txBody>
          <a:bodyPr wrap="square" rtlCol="0">
            <a:spAutoFit/>
          </a:bodyPr>
          <a:lstStyle/>
          <a:p>
            <a:r>
              <a:rPr lang="de-DE" sz="2200" b="1" dirty="0">
                <a:solidFill>
                  <a:schemeClr val="bg1">
                    <a:lumMod val="50000"/>
                  </a:schemeClr>
                </a:solidFill>
              </a:rPr>
              <a:t>Fall 3a: </a:t>
            </a:r>
            <a:r>
              <a:rPr lang="de-DE" sz="2200" dirty="0">
                <a:solidFill>
                  <a:schemeClr val="bg1">
                    <a:lumMod val="50000"/>
                  </a:schemeClr>
                </a:solidFill>
              </a:rPr>
              <a:t>LK an 2 Dienststellen mit gemeinsamem </a:t>
            </a:r>
          </a:p>
          <a:p>
            <a:r>
              <a:rPr lang="de-DE" sz="2200" dirty="0">
                <a:solidFill>
                  <a:schemeClr val="bg1">
                    <a:lumMod val="50000"/>
                  </a:schemeClr>
                </a:solidFill>
              </a:rPr>
              <a:t>          </a:t>
            </a:r>
            <a:r>
              <a:rPr lang="de-DE" sz="2200" dirty="0" smtClean="0">
                <a:solidFill>
                  <a:schemeClr val="bg1">
                    <a:lumMod val="50000"/>
                  </a:schemeClr>
                </a:solidFill>
              </a:rPr>
              <a:t>    </a:t>
            </a:r>
            <a:r>
              <a:rPr lang="de-DE" sz="2200" dirty="0">
                <a:solidFill>
                  <a:schemeClr val="bg1">
                    <a:lumMod val="50000"/>
                  </a:schemeClr>
                </a:solidFill>
              </a:rPr>
              <a:t>DSS, 1 Dienstverhältnis</a:t>
            </a:r>
          </a:p>
          <a:p>
            <a:endParaRPr lang="de-DE" dirty="0" smtClean="0"/>
          </a:p>
          <a:p>
            <a:r>
              <a:rPr lang="de-DE" dirty="0" smtClean="0"/>
              <a:t>Auf dem Reiter </a:t>
            </a:r>
            <a:r>
              <a:rPr lang="de-DE" i="1" dirty="0" smtClean="0"/>
              <a:t>Einsatzschulen Übersicht </a:t>
            </a:r>
            <a:r>
              <a:rPr lang="de-DE" dirty="0" smtClean="0"/>
              <a:t>werden die beiden Dienststellen unter </a:t>
            </a:r>
            <a:r>
              <a:rPr lang="de-DE" i="1" dirty="0" smtClean="0"/>
              <a:t>Einsatz an Schulen im Datenbestand </a:t>
            </a:r>
            <a:r>
              <a:rPr lang="de-DE" dirty="0" smtClean="0"/>
              <a:t>angezeigt. Durch die Einträge beider Schulen ist die Stundenbilanz der LK ausgeglichen.</a:t>
            </a:r>
          </a:p>
          <a:p>
            <a:endParaRPr lang="de-DE" dirty="0" smtClean="0"/>
          </a:p>
          <a:p>
            <a:pPr marL="285750" indent="-285750">
              <a:buFontTx/>
              <a:buChar char="-"/>
            </a:pPr>
            <a:endParaRPr lang="de-DE" dirty="0"/>
          </a:p>
        </p:txBody>
      </p:sp>
      <p:grpSp>
        <p:nvGrpSpPr>
          <p:cNvPr id="3" name="Gruppieren 2"/>
          <p:cNvGrpSpPr/>
          <p:nvPr/>
        </p:nvGrpSpPr>
        <p:grpSpPr>
          <a:xfrm>
            <a:off x="539552" y="3274589"/>
            <a:ext cx="6131425" cy="3106739"/>
            <a:chOff x="539552" y="3274589"/>
            <a:chExt cx="6131425" cy="3106739"/>
          </a:xfrm>
        </p:grpSpPr>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3429000"/>
              <a:ext cx="5948628" cy="2952328"/>
            </a:xfrm>
            <a:prstGeom prst="rect">
              <a:avLst/>
            </a:prstGeom>
            <a:ln w="31750">
              <a:solidFill>
                <a:srgbClr val="008DF6"/>
              </a:solidFill>
            </a:ln>
          </p:spPr>
        </p:pic>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2160" y="3274589"/>
              <a:ext cx="658817" cy="308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456858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feld 8"/>
          <p:cNvSpPr txBox="1"/>
          <p:nvPr/>
        </p:nvSpPr>
        <p:spPr>
          <a:xfrm>
            <a:off x="395435" y="1250892"/>
            <a:ext cx="7416824" cy="3877985"/>
          </a:xfrm>
          <a:prstGeom prst="rect">
            <a:avLst/>
          </a:prstGeom>
          <a:noFill/>
        </p:spPr>
        <p:txBody>
          <a:bodyPr wrap="square" rtlCol="0">
            <a:spAutoFit/>
          </a:bodyPr>
          <a:lstStyle/>
          <a:p>
            <a:r>
              <a:rPr lang="de-DE" sz="2200" b="1" dirty="0">
                <a:solidFill>
                  <a:schemeClr val="bg1">
                    <a:lumMod val="50000"/>
                  </a:schemeClr>
                </a:solidFill>
              </a:rPr>
              <a:t>Fall 3a: </a:t>
            </a:r>
            <a:r>
              <a:rPr lang="de-DE" sz="2200" dirty="0">
                <a:solidFill>
                  <a:schemeClr val="bg1">
                    <a:lumMod val="50000"/>
                  </a:schemeClr>
                </a:solidFill>
              </a:rPr>
              <a:t>LK an 2 Dienststellen mit gemeinsamem </a:t>
            </a:r>
          </a:p>
          <a:p>
            <a:r>
              <a:rPr lang="de-DE" sz="2200" dirty="0">
                <a:solidFill>
                  <a:schemeClr val="bg1">
                    <a:lumMod val="50000"/>
                  </a:schemeClr>
                </a:solidFill>
              </a:rPr>
              <a:t>            </a:t>
            </a:r>
            <a:r>
              <a:rPr lang="de-DE" sz="2200" dirty="0" smtClean="0">
                <a:solidFill>
                  <a:schemeClr val="bg1">
                    <a:lumMod val="50000"/>
                  </a:schemeClr>
                </a:solidFill>
              </a:rPr>
              <a:t>  </a:t>
            </a:r>
            <a:r>
              <a:rPr lang="de-DE" sz="2200" dirty="0">
                <a:solidFill>
                  <a:schemeClr val="bg1">
                    <a:lumMod val="50000"/>
                  </a:schemeClr>
                </a:solidFill>
              </a:rPr>
              <a:t>DSS, 1 Dienstverhältnis</a:t>
            </a:r>
          </a:p>
          <a:p>
            <a:endParaRPr lang="de-DE" dirty="0"/>
          </a:p>
          <a:p>
            <a:r>
              <a:rPr lang="de-DE" dirty="0" smtClean="0"/>
              <a:t>Nach korrekter Meldung beider Schulen ergibt sich in ASD folgendes Bild:</a:t>
            </a:r>
          </a:p>
          <a:p>
            <a:endParaRPr lang="de-DE" dirty="0" smtClean="0"/>
          </a:p>
          <a:p>
            <a:r>
              <a:rPr lang="de-DE" sz="1200" dirty="0" smtClean="0"/>
              <a:t>SNR 9310</a:t>
            </a:r>
          </a:p>
          <a:p>
            <a:endParaRPr lang="de-DE" dirty="0"/>
          </a:p>
          <a:p>
            <a:endParaRPr lang="de-DE" dirty="0" smtClean="0"/>
          </a:p>
          <a:p>
            <a:endParaRPr lang="de-DE" dirty="0"/>
          </a:p>
          <a:p>
            <a:endParaRPr lang="de-DE" dirty="0" smtClean="0"/>
          </a:p>
          <a:p>
            <a:endParaRPr lang="de-DE" dirty="0"/>
          </a:p>
          <a:p>
            <a:endParaRPr lang="de-DE" sz="1200" dirty="0" smtClean="0"/>
          </a:p>
          <a:p>
            <a:r>
              <a:rPr lang="de-DE" sz="1200" dirty="0" smtClean="0"/>
              <a:t>SNR 9321</a:t>
            </a:r>
          </a:p>
        </p:txBody>
      </p:sp>
      <p:grpSp>
        <p:nvGrpSpPr>
          <p:cNvPr id="5" name="Gruppieren 4"/>
          <p:cNvGrpSpPr/>
          <p:nvPr/>
        </p:nvGrpSpPr>
        <p:grpSpPr>
          <a:xfrm>
            <a:off x="395435" y="3147894"/>
            <a:ext cx="7632949" cy="2821338"/>
            <a:chOff x="395435" y="3147894"/>
            <a:chExt cx="7632949" cy="2821338"/>
          </a:xfrm>
        </p:grpSpPr>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435" y="3356993"/>
              <a:ext cx="7416824" cy="836918"/>
            </a:xfrm>
            <a:prstGeom prst="rect">
              <a:avLst/>
            </a:prstGeom>
            <a:ln w="31750">
              <a:solidFill>
                <a:srgbClr val="C00000"/>
              </a:solidFill>
            </a:ln>
          </p:spPr>
        </p:pic>
        <p:pic>
          <p:nvPicPr>
            <p:cNvPr id="3" name="Grafik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435" y="5069859"/>
              <a:ext cx="7416824" cy="895644"/>
            </a:xfrm>
            <a:prstGeom prst="rect">
              <a:avLst/>
            </a:prstGeom>
            <a:ln w="31750">
              <a:solidFill>
                <a:srgbClr val="C00000"/>
              </a:solidFill>
            </a:ln>
          </p:spPr>
        </p:pic>
        <p:sp>
          <p:nvSpPr>
            <p:cNvPr id="15" name="Textfeld 14"/>
            <p:cNvSpPr txBox="1"/>
            <p:nvPr/>
          </p:nvSpPr>
          <p:spPr>
            <a:xfrm>
              <a:off x="4214972" y="3824579"/>
              <a:ext cx="365806" cy="369332"/>
            </a:xfrm>
            <a:prstGeom prst="rect">
              <a:avLst/>
            </a:prstGeom>
            <a:noFill/>
          </p:spPr>
          <p:txBody>
            <a:bodyPr wrap="none" rtlCol="0">
              <a:spAutoFit/>
            </a:bodyPr>
            <a:lstStyle/>
            <a:p>
              <a:r>
                <a:rPr lang="de-DE" dirty="0" smtClean="0">
                  <a:solidFill>
                    <a:srgbClr val="00CC00"/>
                  </a:solidFill>
                  <a:sym typeface="Wingdings"/>
                </a:rPr>
                <a:t></a:t>
              </a:r>
              <a:endParaRPr lang="de-DE" dirty="0">
                <a:solidFill>
                  <a:srgbClr val="00CC00"/>
                </a:solidFill>
              </a:endParaRPr>
            </a:p>
          </p:txBody>
        </p:sp>
        <p:sp>
          <p:nvSpPr>
            <p:cNvPr id="16" name="Textfeld 15"/>
            <p:cNvSpPr txBox="1"/>
            <p:nvPr/>
          </p:nvSpPr>
          <p:spPr>
            <a:xfrm>
              <a:off x="4214972" y="5599900"/>
              <a:ext cx="365806" cy="369332"/>
            </a:xfrm>
            <a:prstGeom prst="rect">
              <a:avLst/>
            </a:prstGeom>
            <a:noFill/>
          </p:spPr>
          <p:txBody>
            <a:bodyPr wrap="none" rtlCol="0">
              <a:spAutoFit/>
            </a:bodyPr>
            <a:lstStyle/>
            <a:p>
              <a:r>
                <a:rPr lang="de-DE" dirty="0" smtClean="0">
                  <a:solidFill>
                    <a:srgbClr val="00CC00"/>
                  </a:solidFill>
                  <a:sym typeface="Wingdings"/>
                </a:rPr>
                <a:t></a:t>
              </a:r>
              <a:endParaRPr lang="de-DE" dirty="0">
                <a:solidFill>
                  <a:srgbClr val="00CC00"/>
                </a:solidFill>
              </a:endParaRPr>
            </a:p>
          </p:txBody>
        </p:sp>
        <p:sp>
          <p:nvSpPr>
            <p:cNvPr id="6" name="Rechteck 5"/>
            <p:cNvSpPr/>
            <p:nvPr/>
          </p:nvSpPr>
          <p:spPr bwMode="auto">
            <a:xfrm>
              <a:off x="5508104" y="3800890"/>
              <a:ext cx="864096" cy="208355"/>
            </a:xfrm>
            <a:prstGeom prst="rect">
              <a:avLst/>
            </a:prstGeom>
            <a:noFill/>
            <a:ln w="1587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800" b="1" i="0" u="none" strike="noStrike" cap="none" normalizeH="0" baseline="0" smtClean="0">
                <a:ln>
                  <a:noFill/>
                </a:ln>
                <a:solidFill>
                  <a:schemeClr val="tx1"/>
                </a:solidFill>
                <a:effectLst/>
                <a:latin typeface="Arial" charset="0"/>
              </a:endParaRPr>
            </a:p>
          </p:txBody>
        </p:sp>
        <p:sp>
          <p:nvSpPr>
            <p:cNvPr id="17" name="Rechteck 16"/>
            <p:cNvSpPr/>
            <p:nvPr/>
          </p:nvSpPr>
          <p:spPr bwMode="auto">
            <a:xfrm>
              <a:off x="7020272" y="5589241"/>
              <a:ext cx="288032" cy="195326"/>
            </a:xfrm>
            <a:prstGeom prst="rect">
              <a:avLst/>
            </a:prstGeom>
            <a:noFill/>
            <a:ln w="1587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800" b="1" i="0" u="none" strike="noStrike" cap="none" normalizeH="0" baseline="0" smtClean="0">
                <a:ln>
                  <a:noFill/>
                </a:ln>
                <a:solidFill>
                  <a:schemeClr val="tx1"/>
                </a:solidFill>
                <a:effectLst/>
                <a:latin typeface="Arial" charset="0"/>
              </a:endParaRPr>
            </a:p>
          </p:txBody>
        </p:sp>
        <p:sp>
          <p:nvSpPr>
            <p:cNvPr id="7" name="Rechteck 6"/>
            <p:cNvSpPr/>
            <p:nvPr/>
          </p:nvSpPr>
          <p:spPr bwMode="auto">
            <a:xfrm>
              <a:off x="7039120" y="3800890"/>
              <a:ext cx="269184" cy="208355"/>
            </a:xfrm>
            <a:prstGeom prst="rect">
              <a:avLst/>
            </a:prstGeom>
            <a:noFill/>
            <a:ln w="158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800" b="1" i="0" u="none" strike="noStrike" cap="none" normalizeH="0" baseline="0" smtClean="0">
                <a:ln>
                  <a:noFill/>
                </a:ln>
                <a:solidFill>
                  <a:schemeClr val="tx1"/>
                </a:solidFill>
                <a:effectLst/>
                <a:latin typeface="Arial" charset="0"/>
              </a:endParaRPr>
            </a:p>
          </p:txBody>
        </p:sp>
        <p:sp>
          <p:nvSpPr>
            <p:cNvPr id="18" name="Rechteck 17"/>
            <p:cNvSpPr/>
            <p:nvPr/>
          </p:nvSpPr>
          <p:spPr bwMode="auto">
            <a:xfrm>
              <a:off x="5436096" y="5599899"/>
              <a:ext cx="341192" cy="205365"/>
            </a:xfrm>
            <a:prstGeom prst="rect">
              <a:avLst/>
            </a:prstGeom>
            <a:noFill/>
            <a:ln w="158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800" b="1" i="0" u="none" strike="noStrike" cap="none" normalizeH="0" baseline="0" smtClean="0">
                <a:ln>
                  <a:noFill/>
                </a:ln>
                <a:solidFill>
                  <a:schemeClr val="tx1"/>
                </a:solidFill>
                <a:effectLst/>
                <a:latin typeface="Arial" charset="0"/>
              </a:endParaRPr>
            </a:p>
          </p:txBody>
        </p:sp>
        <p:pic>
          <p:nvPicPr>
            <p:cNvPr id="11"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29254" r="55541" b="20396"/>
            <a:stretch/>
          </p:blipFill>
          <p:spPr bwMode="auto">
            <a:xfrm>
              <a:off x="7425740" y="3147894"/>
              <a:ext cx="572071" cy="320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29254" r="55541" b="20396"/>
            <a:stretch/>
          </p:blipFill>
          <p:spPr bwMode="auto">
            <a:xfrm>
              <a:off x="7456313" y="4869160"/>
              <a:ext cx="572071" cy="320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112770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1"/>
          <p:cNvGraphicFramePr>
            <a:graphicFrameLocks noGrp="1"/>
          </p:cNvGraphicFramePr>
          <p:nvPr>
            <p:extLst>
              <p:ext uri="{D42A27DB-BD31-4B8C-83A1-F6EECF244321}">
                <p14:modId xmlns:p14="http://schemas.microsoft.com/office/powerpoint/2010/main" val="1571236306"/>
              </p:ext>
            </p:extLst>
          </p:nvPr>
        </p:nvGraphicFramePr>
        <p:xfrm>
          <a:off x="323528" y="1916832"/>
          <a:ext cx="7416824" cy="3816424"/>
        </p:xfrm>
        <a:graphic>
          <a:graphicData uri="http://schemas.openxmlformats.org/drawingml/2006/table">
            <a:tbl>
              <a:tblPr firstRow="1" bandRow="1">
                <a:tableStyleId>{21E4AEA4-8DFA-4A89-87EB-49C32662AFE0}</a:tableStyleId>
              </a:tblPr>
              <a:tblGrid>
                <a:gridCol w="648072"/>
                <a:gridCol w="1008112"/>
                <a:gridCol w="2088232"/>
                <a:gridCol w="2520280"/>
                <a:gridCol w="1152128"/>
              </a:tblGrid>
              <a:tr h="671703">
                <a:tc>
                  <a:txBody>
                    <a:bodyPr/>
                    <a:lstStyle/>
                    <a:p>
                      <a:r>
                        <a:rPr lang="de-DE" dirty="0" smtClean="0"/>
                        <a:t>Fall</a:t>
                      </a:r>
                      <a:endParaRPr lang="de-DE" dirty="0"/>
                    </a:p>
                  </a:txBody>
                  <a:tcPr/>
                </a:tc>
                <a:tc>
                  <a:txBody>
                    <a:bodyPr/>
                    <a:lstStyle/>
                    <a:p>
                      <a:r>
                        <a:rPr lang="de-DE" dirty="0" smtClean="0"/>
                        <a:t>Dienst-stellen</a:t>
                      </a:r>
                      <a:endParaRPr lang="de-DE" dirty="0"/>
                    </a:p>
                  </a:txBody>
                  <a:tcPr/>
                </a:tc>
                <a:tc>
                  <a:txBody>
                    <a:bodyPr/>
                    <a:lstStyle/>
                    <a:p>
                      <a:r>
                        <a:rPr lang="de-DE" dirty="0" smtClean="0"/>
                        <a:t>Dienst-verhältnisse</a:t>
                      </a:r>
                      <a:endParaRPr lang="de-DE" dirty="0"/>
                    </a:p>
                  </a:txBody>
                  <a:tcPr/>
                </a:tc>
                <a:tc>
                  <a:txBody>
                    <a:bodyPr/>
                    <a:lstStyle/>
                    <a:p>
                      <a:r>
                        <a:rPr lang="de-DE" dirty="0" smtClean="0"/>
                        <a:t>DSS</a:t>
                      </a:r>
                      <a:endParaRPr lang="de-DE" dirty="0"/>
                    </a:p>
                  </a:txBody>
                  <a:tcPr/>
                </a:tc>
                <a:tc>
                  <a:txBody>
                    <a:bodyPr/>
                    <a:lstStyle/>
                    <a:p>
                      <a:r>
                        <a:rPr lang="de-DE" dirty="0" smtClean="0"/>
                        <a:t>Folien-nummer</a:t>
                      </a:r>
                      <a:endParaRPr lang="de-DE" dirty="0"/>
                    </a:p>
                  </a:txBody>
                  <a:tcPr/>
                </a:tc>
              </a:tr>
              <a:tr h="408417">
                <a:tc>
                  <a:txBody>
                    <a:bodyPr/>
                    <a:lstStyle/>
                    <a:p>
                      <a:pPr marL="0" algn="l" defTabSz="914400" rtl="0" eaLnBrk="1" latinLnBrk="0" hangingPunct="1"/>
                      <a:r>
                        <a:rPr lang="de-DE" sz="1800" kern="1200" dirty="0" smtClean="0">
                          <a:solidFill>
                            <a:schemeClr val="dk1"/>
                          </a:solidFill>
                          <a:latin typeface="+mn-lt"/>
                          <a:ea typeface="+mn-ea"/>
                          <a:cs typeface="+mn-cs"/>
                        </a:rPr>
                        <a:t>1</a:t>
                      </a:r>
                      <a:endParaRPr lang="de-DE" sz="1800" kern="1200" dirty="0">
                        <a:solidFill>
                          <a:schemeClr val="dk1"/>
                        </a:solidFill>
                        <a:latin typeface="+mn-lt"/>
                        <a:ea typeface="+mn-ea"/>
                        <a:cs typeface="+mn-cs"/>
                      </a:endParaRPr>
                    </a:p>
                  </a:txBody>
                  <a:tcPr/>
                </a:tc>
                <a:tc>
                  <a:txBody>
                    <a:bodyPr/>
                    <a:lstStyle/>
                    <a:p>
                      <a:pPr marL="0" algn="ctr" defTabSz="914400" rtl="0" eaLnBrk="1" latinLnBrk="0" hangingPunct="1"/>
                      <a:r>
                        <a:rPr lang="de-DE" sz="1800" kern="1200" dirty="0" smtClean="0">
                          <a:solidFill>
                            <a:schemeClr val="dk1"/>
                          </a:solidFill>
                          <a:latin typeface="+mn-lt"/>
                          <a:ea typeface="+mn-ea"/>
                          <a:cs typeface="+mn-cs"/>
                        </a:rPr>
                        <a:t>1</a:t>
                      </a:r>
                      <a:endParaRPr lang="de-DE" sz="1800" kern="1200" dirty="0">
                        <a:solidFill>
                          <a:schemeClr val="dk1"/>
                        </a:solidFill>
                        <a:latin typeface="+mn-lt"/>
                        <a:ea typeface="+mn-ea"/>
                        <a:cs typeface="+mn-cs"/>
                      </a:endParaRPr>
                    </a:p>
                  </a:txBody>
                  <a:tcPr/>
                </a:tc>
                <a:tc>
                  <a:txBody>
                    <a:bodyPr/>
                    <a:lstStyle/>
                    <a:p>
                      <a:pPr marL="0" algn="ctr" defTabSz="914400" rtl="0" eaLnBrk="1" latinLnBrk="0" hangingPunct="1"/>
                      <a:r>
                        <a:rPr lang="de-DE" sz="1800" kern="1200" dirty="0" smtClean="0">
                          <a:solidFill>
                            <a:schemeClr val="dk1"/>
                          </a:solidFill>
                          <a:latin typeface="+mn-lt"/>
                          <a:ea typeface="+mn-ea"/>
                          <a:cs typeface="+mn-cs"/>
                        </a:rPr>
                        <a:t>1</a:t>
                      </a:r>
                      <a:endParaRPr lang="de-DE" sz="1800" kern="1200" dirty="0">
                        <a:solidFill>
                          <a:schemeClr val="dk1"/>
                        </a:solidFill>
                        <a:latin typeface="+mn-lt"/>
                        <a:ea typeface="+mn-ea"/>
                        <a:cs typeface="+mn-cs"/>
                      </a:endParaRPr>
                    </a:p>
                  </a:txBody>
                  <a:tcPr/>
                </a:tc>
                <a:tc>
                  <a:txBody>
                    <a:bodyPr/>
                    <a:lstStyle/>
                    <a:p>
                      <a:pPr marL="0" algn="l" defTabSz="914400" rtl="0" eaLnBrk="1" latinLnBrk="0" hangingPunct="1"/>
                      <a:r>
                        <a:rPr lang="de-DE" sz="1800" kern="1200" dirty="0" smtClean="0">
                          <a:solidFill>
                            <a:schemeClr val="dk1"/>
                          </a:solidFill>
                          <a:latin typeface="+mn-lt"/>
                          <a:ea typeface="+mn-ea"/>
                          <a:cs typeface="+mn-cs"/>
                        </a:rPr>
                        <a:t>-</a:t>
                      </a:r>
                      <a:endParaRPr lang="de-DE" sz="1800" kern="1200" dirty="0">
                        <a:solidFill>
                          <a:schemeClr val="dk1"/>
                        </a:solidFill>
                        <a:latin typeface="+mn-lt"/>
                        <a:ea typeface="+mn-ea"/>
                        <a:cs typeface="+mn-cs"/>
                      </a:endParaRPr>
                    </a:p>
                  </a:txBody>
                  <a:tcPr/>
                </a:tc>
                <a:tc>
                  <a:txBody>
                    <a:bodyPr/>
                    <a:lstStyle/>
                    <a:p>
                      <a:pPr marL="0" algn="ctr" defTabSz="914400" rtl="0" eaLnBrk="1" latinLnBrk="0" hangingPunct="1"/>
                      <a:r>
                        <a:rPr lang="de-DE" sz="1800" kern="1200" dirty="0" smtClean="0">
                          <a:solidFill>
                            <a:schemeClr val="dk1"/>
                          </a:solidFill>
                          <a:latin typeface="+mn-lt"/>
                          <a:ea typeface="+mn-ea"/>
                          <a:cs typeface="+mn-cs"/>
                          <a:hlinkClick r:id="rId3" action="ppaction://hlinksldjump"/>
                        </a:rPr>
                        <a:t>3 -  7</a:t>
                      </a:r>
                      <a:endParaRPr lang="de-DE" sz="1800" kern="1200" dirty="0">
                        <a:solidFill>
                          <a:schemeClr val="dk1"/>
                        </a:solidFill>
                        <a:latin typeface="+mn-lt"/>
                        <a:ea typeface="+mn-ea"/>
                        <a:cs typeface="+mn-cs"/>
                      </a:endParaRPr>
                    </a:p>
                  </a:txBody>
                  <a:tcPr/>
                </a:tc>
              </a:tr>
              <a:tr h="389161">
                <a:tc>
                  <a:txBody>
                    <a:bodyPr/>
                    <a:lstStyle/>
                    <a:p>
                      <a:r>
                        <a:rPr lang="de-DE" dirty="0" smtClean="0"/>
                        <a:t>2</a:t>
                      </a:r>
                      <a:endParaRPr lang="de-DE" dirty="0"/>
                    </a:p>
                  </a:txBody>
                  <a:tcPr/>
                </a:tc>
                <a:tc>
                  <a:txBody>
                    <a:bodyPr/>
                    <a:lstStyle/>
                    <a:p>
                      <a:pPr algn="ctr"/>
                      <a:r>
                        <a:rPr lang="de-DE" dirty="0" smtClean="0"/>
                        <a:t>1</a:t>
                      </a:r>
                      <a:endParaRPr lang="de-DE" dirty="0"/>
                    </a:p>
                  </a:txBody>
                  <a:tcPr/>
                </a:tc>
                <a:tc>
                  <a:txBody>
                    <a:bodyPr/>
                    <a:lstStyle/>
                    <a:p>
                      <a:pPr algn="ctr"/>
                      <a:r>
                        <a:rPr lang="de-DE" dirty="0" smtClean="0"/>
                        <a:t>2</a:t>
                      </a:r>
                      <a:endParaRPr lang="de-DE" dirty="0"/>
                    </a:p>
                  </a:txBody>
                  <a:tcPr/>
                </a:tc>
                <a:tc>
                  <a:txBody>
                    <a:bodyPr/>
                    <a:lstStyle/>
                    <a:p>
                      <a:r>
                        <a:rPr lang="de-DE" dirty="0" smtClean="0"/>
                        <a:t>-</a:t>
                      </a:r>
                      <a:endParaRPr lang="de-DE" dirty="0"/>
                    </a:p>
                  </a:txBody>
                  <a:tcPr/>
                </a:tc>
                <a:tc>
                  <a:txBody>
                    <a:bodyPr/>
                    <a:lstStyle/>
                    <a:p>
                      <a:pPr algn="ctr"/>
                      <a:r>
                        <a:rPr lang="de-DE" dirty="0" smtClean="0"/>
                        <a:t> </a:t>
                      </a:r>
                      <a:r>
                        <a:rPr lang="de-DE" dirty="0" smtClean="0">
                          <a:hlinkClick r:id="rId4" action="ppaction://hlinksldjump"/>
                        </a:rPr>
                        <a:t>9 - 13</a:t>
                      </a:r>
                      <a:endParaRPr lang="de-DE" dirty="0"/>
                    </a:p>
                  </a:txBody>
                  <a:tcPr/>
                </a:tc>
              </a:tr>
              <a:tr h="389161">
                <a:tc>
                  <a:txBody>
                    <a:bodyPr/>
                    <a:lstStyle/>
                    <a:p>
                      <a:r>
                        <a:rPr lang="de-DE" dirty="0" smtClean="0"/>
                        <a:t>3a</a:t>
                      </a:r>
                      <a:endParaRPr lang="de-DE" dirty="0"/>
                    </a:p>
                  </a:txBody>
                  <a:tcPr/>
                </a:tc>
                <a:tc>
                  <a:txBody>
                    <a:bodyPr/>
                    <a:lstStyle/>
                    <a:p>
                      <a:pPr algn="ctr"/>
                      <a:r>
                        <a:rPr lang="de-DE" dirty="0" smtClean="0"/>
                        <a:t>2</a:t>
                      </a:r>
                      <a:endParaRPr lang="de-DE" dirty="0"/>
                    </a:p>
                  </a:txBody>
                  <a:tcPr/>
                </a:tc>
                <a:tc>
                  <a:txBody>
                    <a:bodyPr/>
                    <a:lstStyle/>
                    <a:p>
                      <a:pPr algn="ctr"/>
                      <a:r>
                        <a:rPr lang="de-DE" dirty="0" smtClean="0"/>
                        <a:t>1</a:t>
                      </a:r>
                      <a:endParaRPr lang="de-DE" dirty="0"/>
                    </a:p>
                  </a:txBody>
                  <a:tcPr/>
                </a:tc>
                <a:tc>
                  <a:txBody>
                    <a:bodyPr/>
                    <a:lstStyle/>
                    <a:p>
                      <a:r>
                        <a:rPr lang="de-DE" dirty="0" smtClean="0"/>
                        <a:t>gemeinsam</a:t>
                      </a:r>
                      <a:endParaRPr lang="de-DE" dirty="0"/>
                    </a:p>
                  </a:txBody>
                  <a:tcPr/>
                </a:tc>
                <a:tc>
                  <a:txBody>
                    <a:bodyPr/>
                    <a:lstStyle/>
                    <a:p>
                      <a:pPr algn="ctr"/>
                      <a:r>
                        <a:rPr lang="de-DE" dirty="0" smtClean="0">
                          <a:hlinkClick r:id="rId5" action="ppaction://hlinksldjump"/>
                        </a:rPr>
                        <a:t>15 - 19</a:t>
                      </a:r>
                      <a:endParaRPr lang="de-DE" dirty="0"/>
                    </a:p>
                  </a:txBody>
                  <a:tcPr/>
                </a:tc>
              </a:tr>
              <a:tr h="389161">
                <a:tc>
                  <a:txBody>
                    <a:bodyPr/>
                    <a:lstStyle/>
                    <a:p>
                      <a:r>
                        <a:rPr lang="de-DE" dirty="0" smtClean="0"/>
                        <a:t>3b</a:t>
                      </a:r>
                      <a:endParaRPr lang="de-DE" dirty="0"/>
                    </a:p>
                  </a:txBody>
                  <a:tcPr/>
                </a:tc>
                <a:tc>
                  <a:txBody>
                    <a:bodyPr/>
                    <a:lstStyle/>
                    <a:p>
                      <a:pPr algn="ctr"/>
                      <a:r>
                        <a:rPr lang="de-DE" dirty="0" smtClean="0"/>
                        <a:t>2</a:t>
                      </a:r>
                      <a:endParaRPr lang="de-DE" dirty="0"/>
                    </a:p>
                  </a:txBody>
                  <a:tcPr/>
                </a:tc>
                <a:tc>
                  <a:txBody>
                    <a:bodyPr/>
                    <a:lstStyle/>
                    <a:p>
                      <a:pPr algn="ctr"/>
                      <a:r>
                        <a:rPr lang="de-DE" dirty="0" smtClean="0"/>
                        <a:t>1</a:t>
                      </a:r>
                      <a:endParaRPr lang="de-DE" dirty="0"/>
                    </a:p>
                  </a:txBody>
                  <a:tcPr/>
                </a:tc>
                <a:tc>
                  <a:txBody>
                    <a:bodyPr/>
                    <a:lstStyle/>
                    <a:p>
                      <a:r>
                        <a:rPr lang="de-DE" dirty="0" smtClean="0"/>
                        <a:t>getrennt</a:t>
                      </a:r>
                      <a:endParaRPr lang="de-DE" dirty="0"/>
                    </a:p>
                  </a:txBody>
                  <a:tcPr/>
                </a:tc>
                <a:tc>
                  <a:txBody>
                    <a:bodyPr/>
                    <a:lstStyle/>
                    <a:p>
                      <a:pPr algn="ctr"/>
                      <a:r>
                        <a:rPr lang="de-DE" dirty="0" smtClean="0">
                          <a:hlinkClick r:id="rId6" action="ppaction://hlinksldjump"/>
                        </a:rPr>
                        <a:t>20 - 25</a:t>
                      </a:r>
                      <a:endParaRPr lang="de-DE" dirty="0"/>
                    </a:p>
                  </a:txBody>
                  <a:tcPr/>
                </a:tc>
              </a:tr>
              <a:tr h="416693">
                <a:tc>
                  <a:txBody>
                    <a:bodyPr/>
                    <a:lstStyle/>
                    <a:p>
                      <a:r>
                        <a:rPr lang="de-DE" dirty="0" smtClean="0"/>
                        <a:t>3c</a:t>
                      </a:r>
                      <a:endParaRPr lang="de-DE" dirty="0"/>
                    </a:p>
                  </a:txBody>
                  <a:tcPr/>
                </a:tc>
                <a:tc>
                  <a:txBody>
                    <a:bodyPr/>
                    <a:lstStyle/>
                    <a:p>
                      <a:pPr algn="ctr"/>
                      <a:r>
                        <a:rPr lang="de-DE" dirty="0" smtClean="0"/>
                        <a:t>2</a:t>
                      </a:r>
                      <a:endParaRPr lang="de-DE" dirty="0"/>
                    </a:p>
                  </a:txBody>
                  <a:tcPr/>
                </a:tc>
                <a:tc>
                  <a:txBody>
                    <a:bodyPr/>
                    <a:lstStyle/>
                    <a:p>
                      <a:pPr algn="ctr"/>
                      <a:r>
                        <a:rPr lang="de-DE" dirty="0" smtClean="0"/>
                        <a:t>1</a:t>
                      </a:r>
                      <a:endParaRPr lang="de-DE" dirty="0"/>
                    </a:p>
                  </a:txBody>
                  <a:tcPr/>
                </a:tc>
                <a:tc>
                  <a:txBody>
                    <a:bodyPr/>
                    <a:lstStyle/>
                    <a:p>
                      <a:r>
                        <a:rPr lang="de-DE" dirty="0" smtClean="0"/>
                        <a:t>eine Schule ASD-Alt</a:t>
                      </a:r>
                      <a:endParaRPr lang="de-DE" dirty="0"/>
                    </a:p>
                  </a:txBody>
                  <a:tcPr/>
                </a:tc>
                <a:tc>
                  <a:txBody>
                    <a:bodyPr/>
                    <a:lstStyle/>
                    <a:p>
                      <a:pPr algn="ctr"/>
                      <a:r>
                        <a:rPr lang="de-DE" dirty="0" smtClean="0">
                          <a:hlinkClick r:id="rId7" action="ppaction://hlinksldjump"/>
                        </a:rPr>
                        <a:t>26 - 26</a:t>
                      </a:r>
                      <a:endParaRPr lang="de-DE" dirty="0"/>
                    </a:p>
                  </a:txBody>
                  <a:tcPr/>
                </a:tc>
              </a:tr>
              <a:tr h="389161">
                <a:tc>
                  <a:txBody>
                    <a:bodyPr/>
                    <a:lstStyle/>
                    <a:p>
                      <a:r>
                        <a:rPr lang="de-DE" dirty="0" smtClean="0"/>
                        <a:t>4a</a:t>
                      </a:r>
                      <a:endParaRPr lang="de-DE" dirty="0"/>
                    </a:p>
                  </a:txBody>
                  <a:tcPr/>
                </a:tc>
                <a:tc>
                  <a:txBody>
                    <a:bodyPr/>
                    <a:lstStyle/>
                    <a:p>
                      <a:pPr algn="ctr"/>
                      <a:r>
                        <a:rPr lang="de-DE" dirty="0" smtClean="0"/>
                        <a:t>2</a:t>
                      </a:r>
                      <a:endParaRPr lang="de-DE" dirty="0"/>
                    </a:p>
                  </a:txBody>
                  <a:tcPr/>
                </a:tc>
                <a:tc>
                  <a:txBody>
                    <a:bodyPr/>
                    <a:lstStyle/>
                    <a:p>
                      <a:pPr algn="ctr"/>
                      <a:r>
                        <a:rPr lang="de-DE" dirty="0" smtClean="0"/>
                        <a:t>2</a:t>
                      </a:r>
                      <a:endParaRPr lang="de-DE" dirty="0"/>
                    </a:p>
                  </a:txBody>
                  <a:tcPr/>
                </a:tc>
                <a:tc>
                  <a:txBody>
                    <a:bodyPr/>
                    <a:lstStyle/>
                    <a:p>
                      <a:r>
                        <a:rPr lang="de-DE" dirty="0" smtClean="0"/>
                        <a:t>gemeinsam</a:t>
                      </a:r>
                      <a:endParaRPr lang="de-DE" dirty="0"/>
                    </a:p>
                  </a:txBody>
                  <a:tcPr/>
                </a:tc>
                <a:tc>
                  <a:txBody>
                    <a:bodyPr/>
                    <a:lstStyle/>
                    <a:p>
                      <a:pPr algn="ctr"/>
                      <a:r>
                        <a:rPr lang="de-DE" dirty="0" smtClean="0">
                          <a:hlinkClick r:id="rId8" action="ppaction://hlinksldjump"/>
                        </a:rPr>
                        <a:t>27 - 31</a:t>
                      </a:r>
                      <a:endParaRPr lang="de-DE" dirty="0"/>
                    </a:p>
                  </a:txBody>
                  <a:tcPr/>
                </a:tc>
              </a:tr>
              <a:tr h="389161">
                <a:tc>
                  <a:txBody>
                    <a:bodyPr/>
                    <a:lstStyle/>
                    <a:p>
                      <a:r>
                        <a:rPr lang="de-DE" dirty="0" smtClean="0"/>
                        <a:t>4b</a:t>
                      </a:r>
                      <a:endParaRPr lang="de-DE" dirty="0"/>
                    </a:p>
                  </a:txBody>
                  <a:tcPr/>
                </a:tc>
                <a:tc>
                  <a:txBody>
                    <a:bodyPr/>
                    <a:lstStyle/>
                    <a:p>
                      <a:pPr algn="ctr"/>
                      <a:r>
                        <a:rPr lang="de-DE" dirty="0" smtClean="0"/>
                        <a:t>2</a:t>
                      </a:r>
                      <a:endParaRPr lang="de-DE" dirty="0"/>
                    </a:p>
                  </a:txBody>
                  <a:tcPr/>
                </a:tc>
                <a:tc>
                  <a:txBody>
                    <a:bodyPr/>
                    <a:lstStyle/>
                    <a:p>
                      <a:pPr algn="ctr"/>
                      <a:r>
                        <a:rPr lang="de-DE" dirty="0" smtClean="0"/>
                        <a:t>2</a:t>
                      </a:r>
                      <a:endParaRPr lang="de-DE" dirty="0"/>
                    </a:p>
                  </a:txBody>
                  <a:tcPr/>
                </a:tc>
                <a:tc>
                  <a:txBody>
                    <a:bodyPr/>
                    <a:lstStyle/>
                    <a:p>
                      <a:r>
                        <a:rPr lang="de-DE" dirty="0" smtClean="0"/>
                        <a:t>getrennt</a:t>
                      </a:r>
                      <a:endParaRPr lang="de-DE" dirty="0"/>
                    </a:p>
                  </a:txBody>
                  <a:tcPr/>
                </a:tc>
                <a:tc>
                  <a:txBody>
                    <a:bodyPr/>
                    <a:lstStyle/>
                    <a:p>
                      <a:pPr algn="ctr"/>
                      <a:r>
                        <a:rPr lang="de-DE" dirty="0" smtClean="0">
                          <a:hlinkClick r:id="rId9" action="ppaction://hlinksldjump"/>
                        </a:rPr>
                        <a:t>32 - 36</a:t>
                      </a:r>
                      <a:endParaRPr lang="de-DE" dirty="0"/>
                    </a:p>
                  </a:txBody>
                  <a:tcPr/>
                </a:tc>
              </a:tr>
              <a:tr h="373806">
                <a:tc>
                  <a:txBody>
                    <a:bodyPr/>
                    <a:lstStyle/>
                    <a:p>
                      <a:r>
                        <a:rPr lang="de-DE" dirty="0" smtClean="0"/>
                        <a:t>4c</a:t>
                      </a:r>
                      <a:endParaRPr lang="de-DE" dirty="0"/>
                    </a:p>
                  </a:txBody>
                  <a:tcPr/>
                </a:tc>
                <a:tc>
                  <a:txBody>
                    <a:bodyPr/>
                    <a:lstStyle/>
                    <a:p>
                      <a:pPr algn="ctr"/>
                      <a:r>
                        <a:rPr lang="de-DE" dirty="0" smtClean="0"/>
                        <a:t>2</a:t>
                      </a:r>
                      <a:endParaRPr lang="de-DE" dirty="0"/>
                    </a:p>
                  </a:txBody>
                  <a:tcPr/>
                </a:tc>
                <a:tc>
                  <a:txBody>
                    <a:bodyPr/>
                    <a:lstStyle/>
                    <a:p>
                      <a:pPr algn="ctr"/>
                      <a:r>
                        <a:rPr lang="de-DE" dirty="0" smtClean="0"/>
                        <a:t>2</a:t>
                      </a:r>
                      <a:endParaRPr lang="de-DE" dirty="0"/>
                    </a:p>
                  </a:txBody>
                  <a:tcPr/>
                </a:tc>
                <a:tc>
                  <a:txBody>
                    <a:bodyPr/>
                    <a:lstStyle/>
                    <a:p>
                      <a:r>
                        <a:rPr lang="de-DE" dirty="0" smtClean="0"/>
                        <a:t>eine Schule</a:t>
                      </a:r>
                      <a:r>
                        <a:rPr lang="de-DE" baseline="0" dirty="0" smtClean="0"/>
                        <a:t> ASD-Alt</a:t>
                      </a:r>
                      <a:endParaRPr lang="de-DE" dirty="0"/>
                    </a:p>
                  </a:txBody>
                  <a:tcPr/>
                </a:tc>
                <a:tc>
                  <a:txBody>
                    <a:bodyPr/>
                    <a:lstStyle/>
                    <a:p>
                      <a:pPr algn="ctr"/>
                      <a:r>
                        <a:rPr lang="de-DE" dirty="0" smtClean="0">
                          <a:hlinkClick r:id="rId10" action="ppaction://hlinksldjump"/>
                        </a:rPr>
                        <a:t>37 - 37</a:t>
                      </a:r>
                      <a:endParaRPr lang="de-DE" dirty="0"/>
                    </a:p>
                  </a:txBody>
                  <a:tcPr/>
                </a:tc>
              </a:tr>
            </a:tbl>
          </a:graphicData>
        </a:graphic>
      </p:graphicFrame>
      <p:sp>
        <p:nvSpPr>
          <p:cNvPr id="3" name="Rechteck 2"/>
          <p:cNvSpPr/>
          <p:nvPr/>
        </p:nvSpPr>
        <p:spPr>
          <a:xfrm>
            <a:off x="251520" y="1340768"/>
            <a:ext cx="6624736" cy="369332"/>
          </a:xfrm>
          <a:prstGeom prst="rect">
            <a:avLst/>
          </a:prstGeom>
        </p:spPr>
        <p:txBody>
          <a:bodyPr wrap="square">
            <a:spAutoFit/>
          </a:bodyPr>
          <a:lstStyle/>
          <a:p>
            <a:r>
              <a:rPr lang="de-DE" b="1" dirty="0" smtClean="0"/>
              <a:t>Übersicht</a:t>
            </a:r>
            <a:endParaRPr lang="de-DE" dirty="0"/>
          </a:p>
        </p:txBody>
      </p:sp>
    </p:spTree>
    <p:extLst>
      <p:ext uri="{BB962C8B-B14F-4D97-AF65-F5344CB8AC3E}">
        <p14:creationId xmlns:p14="http://schemas.microsoft.com/office/powerpoint/2010/main" val="856146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feld 8"/>
          <p:cNvSpPr txBox="1"/>
          <p:nvPr/>
        </p:nvSpPr>
        <p:spPr>
          <a:xfrm>
            <a:off x="395435" y="1250892"/>
            <a:ext cx="7416824" cy="1877437"/>
          </a:xfrm>
          <a:prstGeom prst="rect">
            <a:avLst/>
          </a:prstGeom>
          <a:noFill/>
        </p:spPr>
        <p:txBody>
          <a:bodyPr wrap="square" rtlCol="0">
            <a:spAutoFit/>
          </a:bodyPr>
          <a:lstStyle/>
          <a:p>
            <a:r>
              <a:rPr lang="de-DE" sz="2200" b="1" dirty="0" smtClean="0"/>
              <a:t>Fall 3b: </a:t>
            </a:r>
            <a:r>
              <a:rPr lang="de-DE" sz="2200" dirty="0" smtClean="0"/>
              <a:t>LK an 2 Dienststellen ohne gemeinsamen</a:t>
            </a:r>
          </a:p>
          <a:p>
            <a:r>
              <a:rPr lang="de-DE" sz="2200" dirty="0"/>
              <a:t> </a:t>
            </a:r>
            <a:r>
              <a:rPr lang="de-DE" sz="2200" dirty="0" smtClean="0"/>
              <a:t>             DSS, 1 Dienstverhältnis</a:t>
            </a:r>
            <a:endParaRPr lang="de-DE" sz="2200" dirty="0"/>
          </a:p>
          <a:p>
            <a:endParaRPr lang="de-DE" dirty="0" smtClean="0"/>
          </a:p>
          <a:p>
            <a:r>
              <a:rPr lang="de-DE" dirty="0" smtClean="0"/>
              <a:t>Beide Schulen pflegen in ASV die ersten zwei Reiter </a:t>
            </a:r>
            <a:r>
              <a:rPr lang="de-DE" b="1" dirty="0" smtClean="0"/>
              <a:t>überein-stimmend</a:t>
            </a:r>
            <a:r>
              <a:rPr lang="de-DE" dirty="0" smtClean="0"/>
              <a:t>. Insbesondere ist darauf achten, dass beide Schulen dieselbe Schule als </a:t>
            </a:r>
            <a:r>
              <a:rPr lang="de-DE" dirty="0" smtClean="0">
                <a:hlinkClick r:id="rId3" action="ppaction://hlinksldjump"/>
              </a:rPr>
              <a:t>Hauptdienststelle</a:t>
            </a:r>
            <a:r>
              <a:rPr lang="de-DE" dirty="0" smtClean="0"/>
              <a:t> eintragen:</a:t>
            </a:r>
          </a:p>
        </p:txBody>
      </p:sp>
      <p:grpSp>
        <p:nvGrpSpPr>
          <p:cNvPr id="5" name="Gruppieren 4"/>
          <p:cNvGrpSpPr/>
          <p:nvPr/>
        </p:nvGrpSpPr>
        <p:grpSpPr>
          <a:xfrm>
            <a:off x="497708" y="3212976"/>
            <a:ext cx="7397405" cy="2707868"/>
            <a:chOff x="497708" y="3156595"/>
            <a:chExt cx="7397405" cy="2707868"/>
          </a:xfrm>
        </p:grpSpPr>
        <p:pic>
          <p:nvPicPr>
            <p:cNvPr id="2" name="Grafik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7708" y="3284984"/>
              <a:ext cx="7212277" cy="2579479"/>
            </a:xfrm>
            <a:prstGeom prst="rect">
              <a:avLst/>
            </a:prstGeom>
            <a:ln w="31750">
              <a:solidFill>
                <a:srgbClr val="008DF6"/>
              </a:solidFill>
            </a:ln>
          </p:spPr>
        </p:pic>
        <p:pic>
          <p:nvPicPr>
            <p:cNvPr id="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36296" y="3156595"/>
              <a:ext cx="658817" cy="308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265507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feld 8"/>
          <p:cNvSpPr txBox="1"/>
          <p:nvPr/>
        </p:nvSpPr>
        <p:spPr>
          <a:xfrm>
            <a:off x="395435" y="1250892"/>
            <a:ext cx="7416824" cy="2708434"/>
          </a:xfrm>
          <a:prstGeom prst="rect">
            <a:avLst/>
          </a:prstGeom>
          <a:noFill/>
        </p:spPr>
        <p:txBody>
          <a:bodyPr wrap="square" rtlCol="0">
            <a:spAutoFit/>
          </a:bodyPr>
          <a:lstStyle/>
          <a:p>
            <a:r>
              <a:rPr lang="de-DE" sz="2200" b="1" dirty="0">
                <a:solidFill>
                  <a:schemeClr val="bg1">
                    <a:lumMod val="50000"/>
                  </a:schemeClr>
                </a:solidFill>
              </a:rPr>
              <a:t>Fall 3b: </a:t>
            </a:r>
            <a:r>
              <a:rPr lang="de-DE" sz="2200" dirty="0">
                <a:solidFill>
                  <a:schemeClr val="bg1">
                    <a:lumMod val="50000"/>
                  </a:schemeClr>
                </a:solidFill>
              </a:rPr>
              <a:t>LK an 2 Dienststellen ohne gemeinsamen</a:t>
            </a:r>
          </a:p>
          <a:p>
            <a:r>
              <a:rPr lang="de-DE" sz="2200" dirty="0">
                <a:solidFill>
                  <a:schemeClr val="bg1">
                    <a:lumMod val="50000"/>
                  </a:schemeClr>
                </a:solidFill>
              </a:rPr>
              <a:t>             </a:t>
            </a:r>
            <a:r>
              <a:rPr lang="de-DE" sz="2200" dirty="0" smtClean="0">
                <a:solidFill>
                  <a:schemeClr val="bg1">
                    <a:lumMod val="50000"/>
                  </a:schemeClr>
                </a:solidFill>
              </a:rPr>
              <a:t> DSS</a:t>
            </a:r>
            <a:r>
              <a:rPr lang="de-DE" sz="2200" dirty="0">
                <a:solidFill>
                  <a:schemeClr val="bg1">
                    <a:lumMod val="50000"/>
                  </a:schemeClr>
                </a:solidFill>
              </a:rPr>
              <a:t>, 1 Dienstverhältnis</a:t>
            </a:r>
          </a:p>
          <a:p>
            <a:endParaRPr lang="de-DE" dirty="0" smtClean="0"/>
          </a:p>
          <a:p>
            <a:r>
              <a:rPr lang="de-DE" dirty="0" smtClean="0"/>
              <a:t>Die Hauptdienststelle trägt auf dem Reiter </a:t>
            </a:r>
            <a:r>
              <a:rPr lang="de-DE" i="1" dirty="0" smtClean="0"/>
              <a:t>Einsatz &lt;SJ&gt; </a:t>
            </a:r>
            <a:r>
              <a:rPr lang="de-DE" dirty="0" smtClean="0"/>
              <a:t>alle </a:t>
            </a:r>
            <a:r>
              <a:rPr lang="de-DE" dirty="0" smtClean="0">
                <a:hlinkClick r:id="rId3" action="ppaction://hlinksldjump"/>
              </a:rPr>
              <a:t>personenbezogenen Herkunfts- und Verbrauchsstunden</a:t>
            </a:r>
            <a:r>
              <a:rPr lang="de-DE" dirty="0" smtClean="0"/>
              <a:t> ein:</a:t>
            </a:r>
          </a:p>
          <a:p>
            <a:pPr marL="285750" indent="-285750">
              <a:buFontTx/>
              <a:buChar char="-"/>
            </a:pPr>
            <a:endParaRPr lang="de-DE" dirty="0" smtClean="0"/>
          </a:p>
          <a:p>
            <a:endParaRPr lang="de-DE" dirty="0" smtClean="0"/>
          </a:p>
          <a:p>
            <a:endParaRPr lang="de-DE" dirty="0"/>
          </a:p>
          <a:p>
            <a:endParaRPr lang="de-DE" dirty="0" smtClean="0"/>
          </a:p>
        </p:txBody>
      </p:sp>
      <p:grpSp>
        <p:nvGrpSpPr>
          <p:cNvPr id="2" name="Gruppieren 1"/>
          <p:cNvGrpSpPr/>
          <p:nvPr/>
        </p:nvGrpSpPr>
        <p:grpSpPr>
          <a:xfrm>
            <a:off x="467544" y="2905368"/>
            <a:ext cx="5904656" cy="3475960"/>
            <a:chOff x="467544" y="2770533"/>
            <a:chExt cx="5904656" cy="3475960"/>
          </a:xfrm>
        </p:grpSpPr>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67544" y="2924944"/>
              <a:ext cx="5688632" cy="3321549"/>
            </a:xfrm>
            <a:prstGeom prst="rect">
              <a:avLst/>
            </a:prstGeom>
            <a:ln w="31750">
              <a:solidFill>
                <a:srgbClr val="008DF6"/>
              </a:solidFill>
            </a:ln>
            <a:extLst>
              <a:ext uri="{909E8E84-426E-40DD-AFC4-6F175D3DCCD1}">
                <a14:hiddenFill xmlns:a14="http://schemas.microsoft.com/office/drawing/2010/main">
                  <a:solidFill>
                    <a:schemeClr val="accent1"/>
                  </a:solidFill>
                </a14:hiddenFill>
              </a:ext>
            </a:extLst>
          </p:spPr>
        </p:pic>
        <p:pic>
          <p:nvPicPr>
            <p:cNvPr id="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13383" y="2770533"/>
              <a:ext cx="658817" cy="308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683147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feld 8"/>
          <p:cNvSpPr txBox="1"/>
          <p:nvPr/>
        </p:nvSpPr>
        <p:spPr>
          <a:xfrm>
            <a:off x="395435" y="1250892"/>
            <a:ext cx="7416824" cy="2154436"/>
          </a:xfrm>
          <a:prstGeom prst="rect">
            <a:avLst/>
          </a:prstGeom>
          <a:noFill/>
        </p:spPr>
        <p:txBody>
          <a:bodyPr wrap="square" rtlCol="0">
            <a:spAutoFit/>
          </a:bodyPr>
          <a:lstStyle/>
          <a:p>
            <a:r>
              <a:rPr lang="de-DE" sz="2200" b="1" dirty="0">
                <a:solidFill>
                  <a:schemeClr val="bg1">
                    <a:lumMod val="50000"/>
                  </a:schemeClr>
                </a:solidFill>
              </a:rPr>
              <a:t>Fall 3b: </a:t>
            </a:r>
            <a:r>
              <a:rPr lang="de-DE" sz="2200" dirty="0">
                <a:solidFill>
                  <a:schemeClr val="bg1">
                    <a:lumMod val="50000"/>
                  </a:schemeClr>
                </a:solidFill>
              </a:rPr>
              <a:t>LK an 2 Dienststellen ohne gemeinsamen</a:t>
            </a:r>
          </a:p>
          <a:p>
            <a:r>
              <a:rPr lang="de-DE" sz="2200" dirty="0">
                <a:solidFill>
                  <a:schemeClr val="bg1">
                    <a:lumMod val="50000"/>
                  </a:schemeClr>
                </a:solidFill>
              </a:rPr>
              <a:t>            </a:t>
            </a:r>
            <a:r>
              <a:rPr lang="de-DE" sz="2200" dirty="0" smtClean="0">
                <a:solidFill>
                  <a:schemeClr val="bg1">
                    <a:lumMod val="50000"/>
                  </a:schemeClr>
                </a:solidFill>
              </a:rPr>
              <a:t>  </a:t>
            </a:r>
            <a:r>
              <a:rPr lang="de-DE" sz="2200" dirty="0">
                <a:solidFill>
                  <a:schemeClr val="bg1">
                    <a:lumMod val="50000"/>
                  </a:schemeClr>
                </a:solidFill>
              </a:rPr>
              <a:t>DSS, 1 Dienstverhältnis</a:t>
            </a:r>
          </a:p>
          <a:p>
            <a:endParaRPr lang="de-DE" dirty="0" smtClean="0"/>
          </a:p>
          <a:p>
            <a:r>
              <a:rPr lang="de-DE" dirty="0" smtClean="0"/>
              <a:t>Auf dem Reiter </a:t>
            </a:r>
            <a:r>
              <a:rPr lang="de-DE" i="1" dirty="0" smtClean="0"/>
              <a:t>Einsatzschulen Übersicht </a:t>
            </a:r>
            <a:r>
              <a:rPr lang="de-DE" dirty="0" smtClean="0"/>
              <a:t>erfasst sie die Höhe der wissenschaftlichen und nichtwissenschaftlichen EAS-Stunden und die zweite Dienststelle:</a:t>
            </a:r>
          </a:p>
          <a:p>
            <a:pPr marL="285750" indent="-285750">
              <a:buFontTx/>
              <a:buChar char="-"/>
            </a:pPr>
            <a:endParaRPr lang="de-DE" dirty="0" smtClean="0"/>
          </a:p>
        </p:txBody>
      </p:sp>
      <p:grpSp>
        <p:nvGrpSpPr>
          <p:cNvPr id="2" name="Gruppieren 1"/>
          <p:cNvGrpSpPr/>
          <p:nvPr/>
        </p:nvGrpSpPr>
        <p:grpSpPr>
          <a:xfrm>
            <a:off x="477460" y="3048171"/>
            <a:ext cx="5246668" cy="1388941"/>
            <a:chOff x="477460" y="2832147"/>
            <a:chExt cx="5246668" cy="1388941"/>
          </a:xfrm>
        </p:grpSpPr>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1168"/>
            <a:stretch/>
          </p:blipFill>
          <p:spPr bwMode="auto">
            <a:xfrm>
              <a:off x="477460" y="3036303"/>
              <a:ext cx="5030644" cy="1184785"/>
            </a:xfrm>
            <a:prstGeom prst="rect">
              <a:avLst/>
            </a:prstGeom>
            <a:ln w="31750">
              <a:solidFill>
                <a:srgbClr val="008DF6"/>
              </a:solidFill>
            </a:ln>
            <a:extLst>
              <a:ext uri="{909E8E84-426E-40DD-AFC4-6F175D3DCCD1}">
                <a14:hiddenFill xmlns:a14="http://schemas.microsoft.com/office/drawing/2010/main">
                  <a:solidFill>
                    <a:schemeClr val="accent1"/>
                  </a:solidFill>
                </a14:hiddenFill>
              </a:ext>
            </a:extLst>
          </p:spPr>
        </p:pic>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65311" y="2832147"/>
              <a:ext cx="658817" cy="308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889156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feld 8"/>
          <p:cNvSpPr txBox="1"/>
          <p:nvPr/>
        </p:nvSpPr>
        <p:spPr>
          <a:xfrm>
            <a:off x="395435" y="1250892"/>
            <a:ext cx="7416824" cy="2492990"/>
          </a:xfrm>
          <a:prstGeom prst="rect">
            <a:avLst/>
          </a:prstGeom>
          <a:noFill/>
        </p:spPr>
        <p:txBody>
          <a:bodyPr wrap="square" rtlCol="0">
            <a:spAutoFit/>
          </a:bodyPr>
          <a:lstStyle/>
          <a:p>
            <a:r>
              <a:rPr lang="de-DE" sz="2200" b="1" dirty="0">
                <a:solidFill>
                  <a:schemeClr val="bg1">
                    <a:lumMod val="50000"/>
                  </a:schemeClr>
                </a:solidFill>
              </a:rPr>
              <a:t>Fall 3b: </a:t>
            </a:r>
            <a:r>
              <a:rPr lang="de-DE" sz="2200" dirty="0">
                <a:solidFill>
                  <a:schemeClr val="bg1">
                    <a:lumMod val="50000"/>
                  </a:schemeClr>
                </a:solidFill>
              </a:rPr>
              <a:t>LK an 2 Dienststellen ohne gemeinsamen</a:t>
            </a:r>
          </a:p>
          <a:p>
            <a:r>
              <a:rPr lang="de-DE" sz="2200" dirty="0">
                <a:solidFill>
                  <a:schemeClr val="bg1">
                    <a:lumMod val="50000"/>
                  </a:schemeClr>
                </a:solidFill>
              </a:rPr>
              <a:t>            </a:t>
            </a:r>
            <a:r>
              <a:rPr lang="de-DE" sz="2200" dirty="0" smtClean="0">
                <a:solidFill>
                  <a:schemeClr val="bg1">
                    <a:lumMod val="50000"/>
                  </a:schemeClr>
                </a:solidFill>
              </a:rPr>
              <a:t>  </a:t>
            </a:r>
            <a:r>
              <a:rPr lang="de-DE" sz="2200" dirty="0">
                <a:solidFill>
                  <a:schemeClr val="bg1">
                    <a:lumMod val="50000"/>
                  </a:schemeClr>
                </a:solidFill>
              </a:rPr>
              <a:t>DSS, 1 Dienstverhältnis</a:t>
            </a:r>
          </a:p>
          <a:p>
            <a:endParaRPr lang="de-DE" dirty="0" smtClean="0"/>
          </a:p>
          <a:p>
            <a:r>
              <a:rPr lang="de-DE" dirty="0" smtClean="0"/>
              <a:t>Die zweite Schule muss </a:t>
            </a:r>
            <a:r>
              <a:rPr lang="de-DE" dirty="0" smtClean="0">
                <a:hlinkClick r:id="rId3" action="ppaction://hlinksldjump"/>
              </a:rPr>
              <a:t>personenbezogene Lehrerstunden</a:t>
            </a:r>
            <a:r>
              <a:rPr lang="de-DE" dirty="0" smtClean="0"/>
              <a:t> </a:t>
            </a:r>
            <a:r>
              <a:rPr lang="de-DE" b="1" dirty="0" smtClean="0"/>
              <a:t>nicht extra </a:t>
            </a:r>
            <a:r>
              <a:rPr lang="de-DE" dirty="0" smtClean="0"/>
              <a:t>ausweisen, sondern lediglich den Beschäftigungsumfang </a:t>
            </a:r>
            <a:r>
              <a:rPr lang="de-DE" b="1" dirty="0" smtClean="0"/>
              <a:t>übereinstimmend</a:t>
            </a:r>
            <a:r>
              <a:rPr lang="de-DE" dirty="0" smtClean="0"/>
              <a:t> mit der Hauptdienststelle angeben…</a:t>
            </a:r>
            <a:endParaRPr lang="de-DE" dirty="0"/>
          </a:p>
          <a:p>
            <a:pPr marL="285750" indent="-285750">
              <a:buFontTx/>
              <a:buChar char="-"/>
            </a:pPr>
            <a:endParaRPr lang="de-DE" dirty="0" smtClean="0"/>
          </a:p>
          <a:p>
            <a:pPr marL="285750" indent="-285750">
              <a:buFontTx/>
              <a:buChar char="-"/>
            </a:pPr>
            <a:endParaRPr lang="de-DE" dirty="0"/>
          </a:p>
        </p:txBody>
      </p:sp>
      <p:grpSp>
        <p:nvGrpSpPr>
          <p:cNvPr id="3" name="Gruppieren 2"/>
          <p:cNvGrpSpPr/>
          <p:nvPr/>
        </p:nvGrpSpPr>
        <p:grpSpPr>
          <a:xfrm>
            <a:off x="539552" y="3106524"/>
            <a:ext cx="6203433" cy="3274804"/>
            <a:chOff x="539552" y="3106524"/>
            <a:chExt cx="6203433" cy="3274804"/>
          </a:xfrm>
        </p:grpSpPr>
        <p:pic>
          <p:nvPicPr>
            <p:cNvPr id="2" name="Grafik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552" y="3260935"/>
              <a:ext cx="6016621" cy="3120393"/>
            </a:xfrm>
            <a:prstGeom prst="rect">
              <a:avLst/>
            </a:prstGeom>
            <a:ln w="31750">
              <a:solidFill>
                <a:srgbClr val="008DF6"/>
              </a:solidFill>
            </a:ln>
          </p:spPr>
        </p:pic>
        <p:pic>
          <p:nvPicPr>
            <p:cNvPr id="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84168" y="3106524"/>
              <a:ext cx="658817" cy="308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985460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feld 8"/>
          <p:cNvSpPr txBox="1"/>
          <p:nvPr/>
        </p:nvSpPr>
        <p:spPr>
          <a:xfrm>
            <a:off x="395435" y="1250892"/>
            <a:ext cx="7416824" cy="1323439"/>
          </a:xfrm>
          <a:prstGeom prst="rect">
            <a:avLst/>
          </a:prstGeom>
          <a:noFill/>
        </p:spPr>
        <p:txBody>
          <a:bodyPr wrap="square" rtlCol="0">
            <a:spAutoFit/>
          </a:bodyPr>
          <a:lstStyle/>
          <a:p>
            <a:r>
              <a:rPr lang="de-DE" sz="2200" b="1" dirty="0">
                <a:solidFill>
                  <a:schemeClr val="bg1">
                    <a:lumMod val="50000"/>
                  </a:schemeClr>
                </a:solidFill>
              </a:rPr>
              <a:t>Fall 3b: </a:t>
            </a:r>
            <a:r>
              <a:rPr lang="de-DE" sz="2200" dirty="0">
                <a:solidFill>
                  <a:schemeClr val="bg1">
                    <a:lumMod val="50000"/>
                  </a:schemeClr>
                </a:solidFill>
              </a:rPr>
              <a:t>LK an 2 Dienststellen ohne gemeinsamen</a:t>
            </a:r>
          </a:p>
          <a:p>
            <a:r>
              <a:rPr lang="de-DE" sz="2200" dirty="0">
                <a:solidFill>
                  <a:schemeClr val="bg1">
                    <a:lumMod val="50000"/>
                  </a:schemeClr>
                </a:solidFill>
              </a:rPr>
              <a:t>             </a:t>
            </a:r>
            <a:r>
              <a:rPr lang="de-DE" sz="2200" dirty="0" smtClean="0">
                <a:solidFill>
                  <a:schemeClr val="bg1">
                    <a:lumMod val="50000"/>
                  </a:schemeClr>
                </a:solidFill>
              </a:rPr>
              <a:t> DSS</a:t>
            </a:r>
            <a:r>
              <a:rPr lang="de-DE" sz="2200" dirty="0">
                <a:solidFill>
                  <a:schemeClr val="bg1">
                    <a:lumMod val="50000"/>
                  </a:schemeClr>
                </a:solidFill>
              </a:rPr>
              <a:t>, 1 Dienstverhältnis</a:t>
            </a:r>
          </a:p>
          <a:p>
            <a:endParaRPr lang="de-DE" dirty="0" smtClean="0"/>
          </a:p>
          <a:p>
            <a:r>
              <a:rPr lang="de-DE" dirty="0" smtClean="0"/>
              <a:t>… und die LK über die EAS-Stunden ausgleichen: </a:t>
            </a:r>
            <a:endParaRPr lang="de-DE" dirty="0"/>
          </a:p>
        </p:txBody>
      </p:sp>
      <p:grpSp>
        <p:nvGrpSpPr>
          <p:cNvPr id="3" name="Gruppieren 2"/>
          <p:cNvGrpSpPr/>
          <p:nvPr/>
        </p:nvGrpSpPr>
        <p:grpSpPr>
          <a:xfrm>
            <a:off x="467544" y="2482501"/>
            <a:ext cx="7427569" cy="3394771"/>
            <a:chOff x="467544" y="2482501"/>
            <a:chExt cx="7427569" cy="3394771"/>
          </a:xfrm>
        </p:grpSpPr>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2636912"/>
              <a:ext cx="7244037" cy="3240360"/>
            </a:xfrm>
            <a:prstGeom prst="rect">
              <a:avLst/>
            </a:prstGeom>
            <a:ln w="31750">
              <a:solidFill>
                <a:srgbClr val="008DF6"/>
              </a:solidFill>
            </a:ln>
          </p:spPr>
        </p:pic>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6296" y="2482501"/>
              <a:ext cx="658817" cy="308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30866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feld 8"/>
          <p:cNvSpPr txBox="1"/>
          <p:nvPr/>
        </p:nvSpPr>
        <p:spPr>
          <a:xfrm>
            <a:off x="395435" y="1250892"/>
            <a:ext cx="7416824" cy="4431983"/>
          </a:xfrm>
          <a:prstGeom prst="rect">
            <a:avLst/>
          </a:prstGeom>
          <a:noFill/>
        </p:spPr>
        <p:txBody>
          <a:bodyPr wrap="square" rtlCol="0">
            <a:spAutoFit/>
          </a:bodyPr>
          <a:lstStyle/>
          <a:p>
            <a:r>
              <a:rPr lang="de-DE" sz="2200" b="1" dirty="0">
                <a:solidFill>
                  <a:schemeClr val="bg1">
                    <a:lumMod val="50000"/>
                  </a:schemeClr>
                </a:solidFill>
              </a:rPr>
              <a:t>Fall 3b: </a:t>
            </a:r>
            <a:r>
              <a:rPr lang="de-DE" sz="2200" dirty="0">
                <a:solidFill>
                  <a:schemeClr val="bg1">
                    <a:lumMod val="50000"/>
                  </a:schemeClr>
                </a:solidFill>
              </a:rPr>
              <a:t>LK an 2 Dienststellen ohne gemeinsamen</a:t>
            </a:r>
          </a:p>
          <a:p>
            <a:r>
              <a:rPr lang="de-DE" sz="2200" dirty="0">
                <a:solidFill>
                  <a:schemeClr val="bg1">
                    <a:lumMod val="50000"/>
                  </a:schemeClr>
                </a:solidFill>
              </a:rPr>
              <a:t>             </a:t>
            </a:r>
            <a:r>
              <a:rPr lang="de-DE" sz="2200" dirty="0" smtClean="0">
                <a:solidFill>
                  <a:schemeClr val="bg1">
                    <a:lumMod val="50000"/>
                  </a:schemeClr>
                </a:solidFill>
              </a:rPr>
              <a:t> DSS</a:t>
            </a:r>
            <a:r>
              <a:rPr lang="de-DE" sz="2200" dirty="0">
                <a:solidFill>
                  <a:schemeClr val="bg1">
                    <a:lumMod val="50000"/>
                  </a:schemeClr>
                </a:solidFill>
              </a:rPr>
              <a:t>, 1 Dienstverhältnis</a:t>
            </a:r>
          </a:p>
          <a:p>
            <a:endParaRPr lang="de-DE" dirty="0" smtClean="0"/>
          </a:p>
          <a:p>
            <a:r>
              <a:rPr lang="de-DE" dirty="0" smtClean="0"/>
              <a:t>Solange nur eine Schule übermittelt hat, ist die LK in ASD </a:t>
            </a:r>
            <a:r>
              <a:rPr lang="de-DE" b="1" dirty="0" smtClean="0"/>
              <a:t>nicht ausgeglichen</a:t>
            </a:r>
            <a:r>
              <a:rPr lang="de-DE" dirty="0" smtClean="0"/>
              <a:t>. Erst nach Meldung beider Schulen ergibt sich auf der Maske US 01 50 ein konsistentes Bild:</a:t>
            </a:r>
          </a:p>
          <a:p>
            <a:endParaRPr lang="de-DE" sz="1200" dirty="0" smtClean="0"/>
          </a:p>
          <a:p>
            <a:r>
              <a:rPr lang="de-DE" sz="1200" dirty="0" smtClean="0"/>
              <a:t>SNR 9306</a:t>
            </a:r>
          </a:p>
          <a:p>
            <a:endParaRPr lang="de-DE" sz="1200" dirty="0"/>
          </a:p>
          <a:p>
            <a:endParaRPr lang="de-DE" sz="1200" dirty="0" smtClean="0"/>
          </a:p>
          <a:p>
            <a:endParaRPr lang="de-DE" sz="1200" dirty="0"/>
          </a:p>
          <a:p>
            <a:endParaRPr lang="de-DE" sz="1200" dirty="0" smtClean="0"/>
          </a:p>
          <a:p>
            <a:endParaRPr lang="de-DE" sz="1200" dirty="0"/>
          </a:p>
          <a:p>
            <a:endParaRPr lang="de-DE" sz="1200" dirty="0" smtClean="0"/>
          </a:p>
          <a:p>
            <a:endParaRPr lang="de-DE" sz="1200" dirty="0"/>
          </a:p>
          <a:p>
            <a:endParaRPr lang="de-DE" sz="1200" dirty="0" smtClean="0"/>
          </a:p>
          <a:p>
            <a:r>
              <a:rPr lang="de-DE" sz="1200" dirty="0" smtClean="0"/>
              <a:t>SNR 9310</a:t>
            </a:r>
          </a:p>
          <a:p>
            <a:endParaRPr lang="de-DE" sz="1200" dirty="0"/>
          </a:p>
          <a:p>
            <a:endParaRPr lang="de-DE" dirty="0" smtClean="0"/>
          </a:p>
        </p:txBody>
      </p:sp>
      <p:grpSp>
        <p:nvGrpSpPr>
          <p:cNvPr id="3" name="Gruppieren 2"/>
          <p:cNvGrpSpPr/>
          <p:nvPr/>
        </p:nvGrpSpPr>
        <p:grpSpPr>
          <a:xfrm>
            <a:off x="379629" y="3306457"/>
            <a:ext cx="7572754" cy="2732833"/>
            <a:chOff x="379629" y="3306457"/>
            <a:chExt cx="7572754" cy="2732833"/>
          </a:xfrm>
        </p:grpSpPr>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629" y="3529578"/>
              <a:ext cx="7432631" cy="836443"/>
            </a:xfrm>
            <a:prstGeom prst="rect">
              <a:avLst/>
            </a:prstGeom>
            <a:ln w="31750">
              <a:solidFill>
                <a:srgbClr val="C00000"/>
              </a:solidFill>
            </a:ln>
          </p:spPr>
        </p:pic>
        <p:pic>
          <p:nvPicPr>
            <p:cNvPr id="6" name="Grafik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277" y="5157192"/>
              <a:ext cx="7416824" cy="779998"/>
            </a:xfrm>
            <a:prstGeom prst="rect">
              <a:avLst/>
            </a:prstGeom>
            <a:ln w="31750">
              <a:solidFill>
                <a:srgbClr val="C00000"/>
              </a:solidFill>
            </a:ln>
          </p:spPr>
        </p:pic>
        <p:sp>
          <p:nvSpPr>
            <p:cNvPr id="7" name="Textfeld 6"/>
            <p:cNvSpPr txBox="1"/>
            <p:nvPr/>
          </p:nvSpPr>
          <p:spPr>
            <a:xfrm>
              <a:off x="4211960" y="4062435"/>
              <a:ext cx="346570" cy="338554"/>
            </a:xfrm>
            <a:prstGeom prst="rect">
              <a:avLst/>
            </a:prstGeom>
            <a:noFill/>
          </p:spPr>
          <p:txBody>
            <a:bodyPr wrap="none" rtlCol="0">
              <a:spAutoFit/>
            </a:bodyPr>
            <a:lstStyle/>
            <a:p>
              <a:r>
                <a:rPr lang="de-DE" sz="1600" dirty="0" smtClean="0">
                  <a:solidFill>
                    <a:srgbClr val="00CC00"/>
                  </a:solidFill>
                  <a:sym typeface="Wingdings"/>
                </a:rPr>
                <a:t></a:t>
              </a:r>
              <a:endParaRPr lang="de-DE" sz="1600" dirty="0">
                <a:solidFill>
                  <a:srgbClr val="00CC00"/>
                </a:solidFill>
              </a:endParaRPr>
            </a:p>
          </p:txBody>
        </p:sp>
        <p:sp>
          <p:nvSpPr>
            <p:cNvPr id="8" name="Textfeld 7"/>
            <p:cNvSpPr txBox="1"/>
            <p:nvPr/>
          </p:nvSpPr>
          <p:spPr>
            <a:xfrm>
              <a:off x="4265162" y="5700736"/>
              <a:ext cx="346570" cy="338554"/>
            </a:xfrm>
            <a:prstGeom prst="rect">
              <a:avLst/>
            </a:prstGeom>
            <a:noFill/>
          </p:spPr>
          <p:txBody>
            <a:bodyPr wrap="none" rtlCol="0">
              <a:spAutoFit/>
            </a:bodyPr>
            <a:lstStyle/>
            <a:p>
              <a:r>
                <a:rPr lang="de-DE" sz="1600" dirty="0" smtClean="0">
                  <a:solidFill>
                    <a:srgbClr val="00CC00"/>
                  </a:solidFill>
                  <a:sym typeface="Wingdings"/>
                </a:rPr>
                <a:t></a:t>
              </a:r>
              <a:endParaRPr lang="de-DE" sz="1600" dirty="0">
                <a:solidFill>
                  <a:srgbClr val="00CC00"/>
                </a:solidFill>
              </a:endParaRPr>
            </a:p>
          </p:txBody>
        </p:sp>
        <p:sp>
          <p:nvSpPr>
            <p:cNvPr id="15" name="Rechteck 14"/>
            <p:cNvSpPr/>
            <p:nvPr/>
          </p:nvSpPr>
          <p:spPr bwMode="auto">
            <a:xfrm>
              <a:off x="5220072" y="3997406"/>
              <a:ext cx="269184" cy="264332"/>
            </a:xfrm>
            <a:prstGeom prst="rect">
              <a:avLst/>
            </a:prstGeom>
            <a:noFill/>
            <a:ln w="158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800" b="1" i="0" u="none" strike="noStrike" cap="none" normalizeH="0" baseline="0" smtClean="0">
                <a:ln>
                  <a:noFill/>
                </a:ln>
                <a:solidFill>
                  <a:schemeClr val="tx1"/>
                </a:solidFill>
                <a:effectLst/>
                <a:latin typeface="Arial" charset="0"/>
              </a:endParaRPr>
            </a:p>
          </p:txBody>
        </p:sp>
        <p:sp>
          <p:nvSpPr>
            <p:cNvPr id="17" name="Rechteck 16"/>
            <p:cNvSpPr/>
            <p:nvPr/>
          </p:nvSpPr>
          <p:spPr bwMode="auto">
            <a:xfrm>
              <a:off x="7111128" y="5640071"/>
              <a:ext cx="269184" cy="264332"/>
            </a:xfrm>
            <a:prstGeom prst="rect">
              <a:avLst/>
            </a:prstGeom>
            <a:noFill/>
            <a:ln w="158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800" b="1" i="0" u="none" strike="noStrike" cap="none" normalizeH="0" baseline="0" smtClean="0">
                <a:ln>
                  <a:noFill/>
                </a:ln>
                <a:solidFill>
                  <a:schemeClr val="tx1"/>
                </a:solidFill>
                <a:effectLst/>
                <a:latin typeface="Arial" charset="0"/>
              </a:endParaRPr>
            </a:p>
          </p:txBody>
        </p:sp>
        <p:sp>
          <p:nvSpPr>
            <p:cNvPr id="18" name="Rechteck 17"/>
            <p:cNvSpPr/>
            <p:nvPr/>
          </p:nvSpPr>
          <p:spPr bwMode="auto">
            <a:xfrm>
              <a:off x="5724128" y="4017640"/>
              <a:ext cx="269184" cy="244098"/>
            </a:xfrm>
            <a:prstGeom prst="rect">
              <a:avLst/>
            </a:prstGeom>
            <a:noFill/>
            <a:ln w="1587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de-DE" b="1">
                <a:latin typeface="Arial" charset="0"/>
              </a:endParaRPr>
            </a:p>
          </p:txBody>
        </p:sp>
        <p:sp>
          <p:nvSpPr>
            <p:cNvPr id="19" name="Rechteck 18"/>
            <p:cNvSpPr/>
            <p:nvPr/>
          </p:nvSpPr>
          <p:spPr bwMode="auto">
            <a:xfrm>
              <a:off x="5724128" y="5647330"/>
              <a:ext cx="269184" cy="229942"/>
            </a:xfrm>
            <a:prstGeom prst="rect">
              <a:avLst/>
            </a:prstGeom>
            <a:noFill/>
            <a:ln w="1587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de-DE" b="1">
                <a:latin typeface="Arial" charset="0"/>
              </a:endParaRPr>
            </a:p>
          </p:txBody>
        </p:sp>
        <p:sp>
          <p:nvSpPr>
            <p:cNvPr id="5" name="Rechteck 4"/>
            <p:cNvSpPr/>
            <p:nvPr/>
          </p:nvSpPr>
          <p:spPr bwMode="auto">
            <a:xfrm>
              <a:off x="7020272" y="4017640"/>
              <a:ext cx="360040" cy="244098"/>
            </a:xfrm>
            <a:prstGeom prst="rect">
              <a:avLst/>
            </a:prstGeom>
            <a:noFill/>
            <a:ln w="1587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de-DE" b="1">
                <a:latin typeface="Arial" charset="0"/>
              </a:endParaRPr>
            </a:p>
          </p:txBody>
        </p:sp>
        <p:sp>
          <p:nvSpPr>
            <p:cNvPr id="20" name="Rechteck 19"/>
            <p:cNvSpPr/>
            <p:nvPr/>
          </p:nvSpPr>
          <p:spPr bwMode="auto">
            <a:xfrm>
              <a:off x="6084168" y="5633174"/>
              <a:ext cx="360040" cy="244098"/>
            </a:xfrm>
            <a:prstGeom prst="rect">
              <a:avLst/>
            </a:prstGeom>
            <a:noFill/>
            <a:ln w="1587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de-DE" b="1">
                <a:latin typeface="Arial" charset="0"/>
              </a:endParaRPr>
            </a:p>
          </p:txBody>
        </p:sp>
        <p:pic>
          <p:nvPicPr>
            <p:cNvPr id="13"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29254" r="55541" b="20396"/>
            <a:stretch/>
          </p:blipFill>
          <p:spPr bwMode="auto">
            <a:xfrm>
              <a:off x="7380312" y="3306457"/>
              <a:ext cx="572071" cy="320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29254" r="55541" b="20396"/>
            <a:stretch/>
          </p:blipFill>
          <p:spPr bwMode="auto">
            <a:xfrm>
              <a:off x="7380312" y="4941168"/>
              <a:ext cx="572071" cy="320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526620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feld 8"/>
          <p:cNvSpPr txBox="1"/>
          <p:nvPr/>
        </p:nvSpPr>
        <p:spPr>
          <a:xfrm>
            <a:off x="395435" y="1250892"/>
            <a:ext cx="7416824" cy="4093428"/>
          </a:xfrm>
          <a:prstGeom prst="rect">
            <a:avLst/>
          </a:prstGeom>
          <a:noFill/>
        </p:spPr>
        <p:txBody>
          <a:bodyPr wrap="square" rtlCol="0">
            <a:spAutoFit/>
          </a:bodyPr>
          <a:lstStyle/>
          <a:p>
            <a:r>
              <a:rPr lang="de-DE" sz="2200" b="1" dirty="0"/>
              <a:t>Fall </a:t>
            </a:r>
            <a:r>
              <a:rPr lang="de-DE" sz="2200" b="1" dirty="0" smtClean="0"/>
              <a:t>3c: </a:t>
            </a:r>
            <a:r>
              <a:rPr lang="de-DE" sz="2200" dirty="0"/>
              <a:t>LK an 2 Dienststellen, </a:t>
            </a:r>
            <a:r>
              <a:rPr lang="de-DE" sz="2200" dirty="0" smtClean="0"/>
              <a:t>1 Schule</a:t>
            </a:r>
          </a:p>
          <a:p>
            <a:r>
              <a:rPr lang="de-DE" sz="2200" dirty="0" smtClean="0"/>
              <a:t> 	  meldet im </a:t>
            </a:r>
            <a:r>
              <a:rPr lang="de-DE" sz="2200" dirty="0"/>
              <a:t>Altverfahren, 1 Dienstverhältnis</a:t>
            </a:r>
          </a:p>
          <a:p>
            <a:endParaRPr lang="de-DE" dirty="0" smtClean="0"/>
          </a:p>
          <a:p>
            <a:r>
              <a:rPr lang="de-DE" dirty="0"/>
              <a:t>Die </a:t>
            </a:r>
            <a:r>
              <a:rPr lang="de-DE" dirty="0" smtClean="0"/>
              <a:t>ASD-Neu-Schule nimmt die Eintragungen in ASV wie </a:t>
            </a:r>
            <a:r>
              <a:rPr lang="de-DE" dirty="0"/>
              <a:t>im Fall </a:t>
            </a:r>
            <a:r>
              <a:rPr lang="de-DE" dirty="0" smtClean="0"/>
              <a:t>3b vor, trägt also auch den EAS der LK ein.</a:t>
            </a:r>
            <a:endParaRPr lang="de-DE" dirty="0"/>
          </a:p>
          <a:p>
            <a:endParaRPr lang="de-DE" dirty="0" smtClean="0"/>
          </a:p>
          <a:p>
            <a:r>
              <a:rPr lang="de-DE" dirty="0" smtClean="0"/>
              <a:t>Ist sie die „zweite Schule“ des Dienstverhältnisses, so berichtet sie </a:t>
            </a:r>
            <a:r>
              <a:rPr lang="de-DE" b="1" dirty="0" smtClean="0"/>
              <a:t>nicht</a:t>
            </a:r>
            <a:r>
              <a:rPr lang="de-DE" dirty="0" smtClean="0"/>
              <a:t> über die Lehrerstunden </a:t>
            </a:r>
            <a:r>
              <a:rPr lang="de-DE" dirty="0" smtClean="0">
                <a:hlinkClick r:id="rId3" action="ppaction://hlinksldjump"/>
              </a:rPr>
              <a:t>MM, AZK, ERM, ABO, ABW</a:t>
            </a:r>
            <a:r>
              <a:rPr lang="de-DE" dirty="0">
                <a:hlinkClick r:id="rId3" action="ppaction://hlinksldjump"/>
              </a:rPr>
              <a:t> </a:t>
            </a:r>
            <a:r>
              <a:rPr lang="de-DE" dirty="0" smtClean="0">
                <a:hlinkClick r:id="rId3" action="ppaction://hlinksldjump"/>
              </a:rPr>
              <a:t>und FRE</a:t>
            </a:r>
            <a:r>
              <a:rPr lang="de-DE" dirty="0" smtClean="0"/>
              <a:t>, da diese personenbezogenen Stunden von der Hauptdienststelle im Altverfahren gemeldet werden. </a:t>
            </a:r>
          </a:p>
          <a:p>
            <a:endParaRPr lang="de-DE" dirty="0" smtClean="0"/>
          </a:p>
          <a:p>
            <a:r>
              <a:rPr lang="de-DE" dirty="0" smtClean="0"/>
              <a:t>ASD </a:t>
            </a:r>
            <a:r>
              <a:rPr lang="de-DE" dirty="0"/>
              <a:t>zeigt die </a:t>
            </a:r>
            <a:r>
              <a:rPr lang="de-DE" dirty="0" smtClean="0"/>
              <a:t>EAS-Stunden an der ASD-Alt-Schule auf </a:t>
            </a:r>
            <a:r>
              <a:rPr lang="de-DE" dirty="0"/>
              <a:t>der Maske </a:t>
            </a:r>
            <a:endParaRPr lang="de-DE" dirty="0" smtClean="0"/>
          </a:p>
          <a:p>
            <a:r>
              <a:rPr lang="de-DE" dirty="0" smtClean="0"/>
              <a:t>US </a:t>
            </a:r>
            <a:r>
              <a:rPr lang="de-DE" dirty="0"/>
              <a:t>01 50 in den letzten beiden Spalten an:</a:t>
            </a:r>
          </a:p>
          <a:p>
            <a:endParaRPr lang="de-DE" dirty="0" smtClean="0"/>
          </a:p>
        </p:txBody>
      </p:sp>
      <p:grpSp>
        <p:nvGrpSpPr>
          <p:cNvPr id="2" name="Gruppieren 1"/>
          <p:cNvGrpSpPr/>
          <p:nvPr/>
        </p:nvGrpSpPr>
        <p:grpSpPr>
          <a:xfrm>
            <a:off x="346913" y="4836341"/>
            <a:ext cx="7751381" cy="1112939"/>
            <a:chOff x="346913" y="3828229"/>
            <a:chExt cx="7751381" cy="1112939"/>
          </a:xfrm>
        </p:grpSpPr>
        <p:pic>
          <p:nvPicPr>
            <p:cNvPr id="4" name="Grafik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913" y="4077072"/>
              <a:ext cx="7609463" cy="792088"/>
            </a:xfrm>
            <a:prstGeom prst="rect">
              <a:avLst/>
            </a:prstGeom>
            <a:ln w="31750">
              <a:solidFill>
                <a:srgbClr val="C00000"/>
              </a:solidFill>
            </a:ln>
          </p:spPr>
        </p:pic>
        <p:pic>
          <p:nvPicPr>
            <p:cNvPr id="5"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29254" r="55541" b="20396"/>
            <a:stretch/>
          </p:blipFill>
          <p:spPr bwMode="auto">
            <a:xfrm>
              <a:off x="7526223" y="3828229"/>
              <a:ext cx="572071" cy="320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feld 5"/>
            <p:cNvSpPr txBox="1"/>
            <p:nvPr/>
          </p:nvSpPr>
          <p:spPr>
            <a:xfrm>
              <a:off x="4483456" y="4602614"/>
              <a:ext cx="346570" cy="338554"/>
            </a:xfrm>
            <a:prstGeom prst="rect">
              <a:avLst/>
            </a:prstGeom>
            <a:noFill/>
          </p:spPr>
          <p:txBody>
            <a:bodyPr wrap="none" rtlCol="0">
              <a:spAutoFit/>
            </a:bodyPr>
            <a:lstStyle/>
            <a:p>
              <a:r>
                <a:rPr lang="de-DE" sz="1600" dirty="0" smtClean="0">
                  <a:solidFill>
                    <a:srgbClr val="00CC00"/>
                  </a:solidFill>
                  <a:sym typeface="Wingdings"/>
                </a:rPr>
                <a:t></a:t>
              </a:r>
              <a:endParaRPr lang="de-DE" sz="1600" dirty="0">
                <a:solidFill>
                  <a:srgbClr val="00CC00"/>
                </a:solidFill>
              </a:endParaRPr>
            </a:p>
          </p:txBody>
        </p:sp>
        <p:sp>
          <p:nvSpPr>
            <p:cNvPr id="7" name="Rechteck 6"/>
            <p:cNvSpPr/>
            <p:nvPr/>
          </p:nvSpPr>
          <p:spPr bwMode="auto">
            <a:xfrm>
              <a:off x="7687192" y="4481046"/>
              <a:ext cx="269184" cy="244098"/>
            </a:xfrm>
            <a:prstGeom prst="rect">
              <a:avLst/>
            </a:prstGeom>
            <a:noFill/>
            <a:ln w="1587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de-DE" b="1">
                <a:latin typeface="Arial" charset="0"/>
              </a:endParaRPr>
            </a:p>
          </p:txBody>
        </p:sp>
      </p:grpSp>
    </p:spTree>
    <p:extLst>
      <p:ext uri="{BB962C8B-B14F-4D97-AF65-F5344CB8AC3E}">
        <p14:creationId xmlns:p14="http://schemas.microsoft.com/office/powerpoint/2010/main" val="350877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feld 8"/>
          <p:cNvSpPr txBox="1"/>
          <p:nvPr/>
        </p:nvSpPr>
        <p:spPr>
          <a:xfrm>
            <a:off x="395435" y="1250892"/>
            <a:ext cx="7416824" cy="1661993"/>
          </a:xfrm>
          <a:prstGeom prst="rect">
            <a:avLst/>
          </a:prstGeom>
          <a:noFill/>
        </p:spPr>
        <p:txBody>
          <a:bodyPr wrap="square" rtlCol="0">
            <a:spAutoFit/>
          </a:bodyPr>
          <a:lstStyle/>
          <a:p>
            <a:r>
              <a:rPr lang="de-DE" sz="2200" b="1" dirty="0" smtClean="0"/>
              <a:t>Fall 4a: </a:t>
            </a:r>
            <a:r>
              <a:rPr lang="de-DE" sz="2200" dirty="0" smtClean="0"/>
              <a:t>LK an 2 Dienststellen mit </a:t>
            </a:r>
            <a:r>
              <a:rPr lang="de-DE" sz="2200" dirty="0"/>
              <a:t>gemeinsamem </a:t>
            </a:r>
            <a:endParaRPr lang="de-DE" sz="2200" dirty="0" smtClean="0"/>
          </a:p>
          <a:p>
            <a:r>
              <a:rPr lang="de-DE" sz="2200" dirty="0"/>
              <a:t> </a:t>
            </a:r>
            <a:r>
              <a:rPr lang="de-DE" sz="2200" dirty="0" smtClean="0"/>
              <a:t>            DSS, 2 Dienstverhältnisse</a:t>
            </a:r>
          </a:p>
          <a:p>
            <a:endParaRPr lang="de-DE" dirty="0" smtClean="0"/>
          </a:p>
          <a:p>
            <a:r>
              <a:rPr lang="de-DE" dirty="0" smtClean="0"/>
              <a:t>Auf den Reitern </a:t>
            </a:r>
            <a:r>
              <a:rPr lang="de-DE" i="1" dirty="0" smtClean="0"/>
              <a:t>Dienst </a:t>
            </a:r>
            <a:r>
              <a:rPr lang="de-DE" dirty="0" smtClean="0"/>
              <a:t>und </a:t>
            </a:r>
            <a:r>
              <a:rPr lang="de-DE" i="1" dirty="0" smtClean="0"/>
              <a:t>Einsatz &lt;SJ&gt; </a:t>
            </a:r>
            <a:r>
              <a:rPr lang="de-DE" dirty="0" smtClean="0"/>
              <a:t>werden die Daten des </a:t>
            </a:r>
            <a:r>
              <a:rPr lang="de-DE" dirty="0" smtClean="0">
                <a:hlinkClick r:id="rId3" action="ppaction://hlinksldjump"/>
              </a:rPr>
              <a:t>Hauptdienstverhältnisses</a:t>
            </a:r>
            <a:r>
              <a:rPr lang="de-DE" dirty="0" smtClean="0"/>
              <a:t> erfasst:</a:t>
            </a:r>
          </a:p>
        </p:txBody>
      </p:sp>
      <p:grpSp>
        <p:nvGrpSpPr>
          <p:cNvPr id="5" name="Gruppieren 4"/>
          <p:cNvGrpSpPr/>
          <p:nvPr/>
        </p:nvGrpSpPr>
        <p:grpSpPr>
          <a:xfrm>
            <a:off x="539552" y="2832147"/>
            <a:ext cx="6419457" cy="3549180"/>
            <a:chOff x="539552" y="2832147"/>
            <a:chExt cx="6419457" cy="3549180"/>
          </a:xfrm>
        </p:grpSpPr>
        <p:pic>
          <p:nvPicPr>
            <p:cNvPr id="3" name="Grafik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552" y="2996952"/>
              <a:ext cx="6242292" cy="3384375"/>
            </a:xfrm>
            <a:prstGeom prst="rect">
              <a:avLst/>
            </a:prstGeom>
            <a:ln w="31750">
              <a:solidFill>
                <a:srgbClr val="008DF6"/>
              </a:solidFill>
            </a:ln>
          </p:spPr>
        </p:pic>
        <p:pic>
          <p:nvPicPr>
            <p:cNvPr id="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0192" y="2832147"/>
              <a:ext cx="658817" cy="308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390192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feld 8"/>
          <p:cNvSpPr txBox="1"/>
          <p:nvPr/>
        </p:nvSpPr>
        <p:spPr>
          <a:xfrm>
            <a:off x="395435" y="1250892"/>
            <a:ext cx="7416824" cy="1661993"/>
          </a:xfrm>
          <a:prstGeom prst="rect">
            <a:avLst/>
          </a:prstGeom>
          <a:noFill/>
        </p:spPr>
        <p:txBody>
          <a:bodyPr wrap="square" rtlCol="0">
            <a:spAutoFit/>
          </a:bodyPr>
          <a:lstStyle/>
          <a:p>
            <a:r>
              <a:rPr lang="de-DE" sz="2200" b="1" dirty="0">
                <a:solidFill>
                  <a:schemeClr val="bg1">
                    <a:lumMod val="50000"/>
                  </a:schemeClr>
                </a:solidFill>
              </a:rPr>
              <a:t>Fall 4a: </a:t>
            </a:r>
            <a:r>
              <a:rPr lang="de-DE" sz="2200" dirty="0">
                <a:solidFill>
                  <a:schemeClr val="bg1">
                    <a:lumMod val="50000"/>
                  </a:schemeClr>
                </a:solidFill>
              </a:rPr>
              <a:t>LK an 2 Dienststellen mit gemeinsamem </a:t>
            </a:r>
          </a:p>
          <a:p>
            <a:r>
              <a:rPr lang="de-DE" sz="2200" dirty="0">
                <a:solidFill>
                  <a:schemeClr val="bg1">
                    <a:lumMod val="50000"/>
                  </a:schemeClr>
                </a:solidFill>
              </a:rPr>
              <a:t>            </a:t>
            </a:r>
            <a:r>
              <a:rPr lang="de-DE" sz="2200" dirty="0" smtClean="0">
                <a:solidFill>
                  <a:schemeClr val="bg1">
                    <a:lumMod val="50000"/>
                  </a:schemeClr>
                </a:solidFill>
              </a:rPr>
              <a:t> DSS</a:t>
            </a:r>
            <a:r>
              <a:rPr lang="de-DE" sz="2200" dirty="0">
                <a:solidFill>
                  <a:schemeClr val="bg1">
                    <a:lumMod val="50000"/>
                  </a:schemeClr>
                </a:solidFill>
              </a:rPr>
              <a:t>, 2 Dienstverhältnisse</a:t>
            </a:r>
          </a:p>
          <a:p>
            <a:endParaRPr lang="de-DE" dirty="0" smtClean="0"/>
          </a:p>
          <a:p>
            <a:r>
              <a:rPr lang="de-DE" dirty="0" smtClean="0"/>
              <a:t>Insbesondere ist als Beschäftigungsumfang die UPZ des Hauptdienstverhältnisses anzugeben (ohne Nebentätigkeitsstunden):</a:t>
            </a:r>
          </a:p>
        </p:txBody>
      </p:sp>
      <p:grpSp>
        <p:nvGrpSpPr>
          <p:cNvPr id="3" name="Gruppieren 2"/>
          <p:cNvGrpSpPr/>
          <p:nvPr/>
        </p:nvGrpSpPr>
        <p:grpSpPr>
          <a:xfrm>
            <a:off x="467544" y="2842541"/>
            <a:ext cx="6131425" cy="3049649"/>
            <a:chOff x="467544" y="2842541"/>
            <a:chExt cx="6131425" cy="3049649"/>
          </a:xfrm>
        </p:grpSpPr>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2996952"/>
              <a:ext cx="5904762" cy="2895238"/>
            </a:xfrm>
            <a:prstGeom prst="rect">
              <a:avLst/>
            </a:prstGeom>
            <a:ln w="31750">
              <a:solidFill>
                <a:srgbClr val="008DF6"/>
              </a:solidFill>
            </a:ln>
          </p:spPr>
        </p:pic>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0152" y="2842541"/>
              <a:ext cx="658817" cy="308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858532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feld 8"/>
          <p:cNvSpPr txBox="1"/>
          <p:nvPr/>
        </p:nvSpPr>
        <p:spPr>
          <a:xfrm>
            <a:off x="395435" y="1250892"/>
            <a:ext cx="7416824" cy="1877437"/>
          </a:xfrm>
          <a:prstGeom prst="rect">
            <a:avLst/>
          </a:prstGeom>
          <a:noFill/>
        </p:spPr>
        <p:txBody>
          <a:bodyPr wrap="square" rtlCol="0">
            <a:spAutoFit/>
          </a:bodyPr>
          <a:lstStyle/>
          <a:p>
            <a:r>
              <a:rPr lang="de-DE" sz="2200" b="1" dirty="0">
                <a:solidFill>
                  <a:schemeClr val="bg1">
                    <a:lumMod val="50000"/>
                  </a:schemeClr>
                </a:solidFill>
              </a:rPr>
              <a:t>Fall 4a: </a:t>
            </a:r>
            <a:r>
              <a:rPr lang="de-DE" sz="2200" dirty="0">
                <a:solidFill>
                  <a:schemeClr val="bg1">
                    <a:lumMod val="50000"/>
                  </a:schemeClr>
                </a:solidFill>
              </a:rPr>
              <a:t>LK an 2 Dienststellen mit gemeinsamem </a:t>
            </a:r>
          </a:p>
          <a:p>
            <a:r>
              <a:rPr lang="de-DE" sz="2200" dirty="0">
                <a:solidFill>
                  <a:schemeClr val="bg1">
                    <a:lumMod val="50000"/>
                  </a:schemeClr>
                </a:solidFill>
              </a:rPr>
              <a:t>            </a:t>
            </a:r>
            <a:r>
              <a:rPr lang="de-DE" sz="2200" dirty="0" smtClean="0">
                <a:solidFill>
                  <a:schemeClr val="bg1">
                    <a:lumMod val="50000"/>
                  </a:schemeClr>
                </a:solidFill>
              </a:rPr>
              <a:t> DSS</a:t>
            </a:r>
            <a:r>
              <a:rPr lang="de-DE" sz="2200" dirty="0">
                <a:solidFill>
                  <a:schemeClr val="bg1">
                    <a:lumMod val="50000"/>
                  </a:schemeClr>
                </a:solidFill>
              </a:rPr>
              <a:t>, 2 Dienstverhältnisse</a:t>
            </a:r>
          </a:p>
          <a:p>
            <a:endParaRPr lang="de-DE" dirty="0" smtClean="0"/>
          </a:p>
          <a:p>
            <a:r>
              <a:rPr lang="de-DE" dirty="0" smtClean="0"/>
              <a:t>Die zweite Schule pflegt nur den Reiter mit der eigenen Schulnummer. Sie trägt dort die </a:t>
            </a:r>
            <a:r>
              <a:rPr lang="de-DE" dirty="0" smtClean="0">
                <a:hlinkClick r:id="rId3" action="ppaction://hlinksldjump"/>
              </a:rPr>
              <a:t>dienststellenbezogenen Verbrauchsstunden</a:t>
            </a:r>
            <a:r>
              <a:rPr lang="de-DE" dirty="0" smtClean="0"/>
              <a:t> ein und erfasst die Summe dieser Stunden als </a:t>
            </a:r>
            <a:r>
              <a:rPr lang="de-DE" b="1" dirty="0" smtClean="0"/>
              <a:t>Nebentätigkeit</a:t>
            </a:r>
            <a:r>
              <a:rPr lang="de-DE" dirty="0" smtClean="0"/>
              <a:t>:</a:t>
            </a:r>
          </a:p>
        </p:txBody>
      </p:sp>
      <p:grpSp>
        <p:nvGrpSpPr>
          <p:cNvPr id="3" name="Gruppieren 2"/>
          <p:cNvGrpSpPr/>
          <p:nvPr/>
        </p:nvGrpSpPr>
        <p:grpSpPr>
          <a:xfrm>
            <a:off x="467544" y="3312472"/>
            <a:ext cx="5771385" cy="3163990"/>
            <a:chOff x="467544" y="3312472"/>
            <a:chExt cx="5771385" cy="3163990"/>
          </a:xfrm>
        </p:grpSpPr>
        <p:pic>
          <p:nvPicPr>
            <p:cNvPr id="2" name="Grafik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4" y="3466883"/>
              <a:ext cx="5561560" cy="3009579"/>
            </a:xfrm>
            <a:prstGeom prst="rect">
              <a:avLst/>
            </a:prstGeom>
            <a:ln w="31750">
              <a:solidFill>
                <a:srgbClr val="008DF6"/>
              </a:solidFill>
            </a:ln>
          </p:spPr>
        </p:pic>
        <p:pic>
          <p:nvPicPr>
            <p:cNvPr id="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80112" y="3312472"/>
              <a:ext cx="658817" cy="308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170084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feld 8"/>
          <p:cNvSpPr txBox="1"/>
          <p:nvPr/>
        </p:nvSpPr>
        <p:spPr>
          <a:xfrm>
            <a:off x="395435" y="1250892"/>
            <a:ext cx="7416824" cy="3785652"/>
          </a:xfrm>
          <a:prstGeom prst="rect">
            <a:avLst/>
          </a:prstGeom>
          <a:noFill/>
        </p:spPr>
        <p:txBody>
          <a:bodyPr wrap="square" rtlCol="0">
            <a:spAutoFit/>
          </a:bodyPr>
          <a:lstStyle/>
          <a:p>
            <a:r>
              <a:rPr lang="de-DE" sz="2200" b="1" dirty="0" smtClean="0"/>
              <a:t>Fall 1: </a:t>
            </a:r>
            <a:r>
              <a:rPr lang="de-DE" sz="2400" dirty="0"/>
              <a:t>LK an 1 Dienststelle mit 1 </a:t>
            </a:r>
            <a:r>
              <a:rPr lang="de-DE" sz="2400" dirty="0" smtClean="0"/>
              <a:t>Dienstverhältnis</a:t>
            </a:r>
            <a:endParaRPr lang="de-DE" sz="2400" dirty="0"/>
          </a:p>
          <a:p>
            <a:endParaRPr lang="de-DE" dirty="0" smtClean="0"/>
          </a:p>
          <a:p>
            <a:r>
              <a:rPr lang="de-DE" dirty="0" smtClean="0"/>
              <a:t>Auch für LK mit nur einem Dienstverhältnis und einer Dienststelle kann es zunächst in ASD mehrere Dienstverhältnisse geben, wenn die Lehrkraft in VIVA oder RELIS geführt wird. In solchen Fällen muss ASD entscheiden, ob es </a:t>
            </a:r>
            <a:r>
              <a:rPr lang="de-DE" dirty="0"/>
              <a:t>sich bei </a:t>
            </a:r>
            <a:r>
              <a:rPr lang="de-DE" dirty="0" smtClean="0"/>
              <a:t>dem von ASV gelieferten Dienstverhältnis </a:t>
            </a:r>
            <a:r>
              <a:rPr lang="de-DE" dirty="0"/>
              <a:t>um das </a:t>
            </a:r>
            <a:r>
              <a:rPr lang="de-DE" dirty="0" smtClean="0"/>
              <a:t>von VIVA bzw. RELIS übermittelte oder </a:t>
            </a:r>
            <a:r>
              <a:rPr lang="de-DE" dirty="0"/>
              <a:t>um eine Nebentätigkeit handelt. </a:t>
            </a:r>
            <a:endParaRPr lang="de-DE" dirty="0" smtClean="0"/>
          </a:p>
          <a:p>
            <a:r>
              <a:rPr lang="de-DE" dirty="0" smtClean="0"/>
              <a:t>Hierfür verwendet ASD die Attribute </a:t>
            </a:r>
            <a:r>
              <a:rPr lang="de-DE" b="1" dirty="0" smtClean="0"/>
              <a:t>Rechtsverhältnis, Dienstherr</a:t>
            </a:r>
            <a:r>
              <a:rPr lang="de-DE" dirty="0" smtClean="0"/>
              <a:t>, </a:t>
            </a:r>
            <a:r>
              <a:rPr lang="de-DE" b="1" dirty="0" smtClean="0"/>
              <a:t>Hauptdienststelle</a:t>
            </a:r>
            <a:r>
              <a:rPr lang="de-DE" dirty="0" smtClean="0"/>
              <a:t> und das Schuljahr, weshalb diese Merkmale von der Schule unbedingt </a:t>
            </a:r>
            <a:r>
              <a:rPr lang="de-DE" b="1" dirty="0" smtClean="0"/>
              <a:t>übereinstimmend mit VIVA bzw. RELIS </a:t>
            </a:r>
            <a:r>
              <a:rPr lang="de-DE" dirty="0" smtClean="0"/>
              <a:t>gemeldet werden müssen.</a:t>
            </a:r>
          </a:p>
          <a:p>
            <a:endParaRPr lang="de-DE" dirty="0"/>
          </a:p>
        </p:txBody>
      </p:sp>
      <p:grpSp>
        <p:nvGrpSpPr>
          <p:cNvPr id="4" name="Gruppieren 3"/>
          <p:cNvGrpSpPr/>
          <p:nvPr/>
        </p:nvGrpSpPr>
        <p:grpSpPr>
          <a:xfrm>
            <a:off x="530304" y="4642741"/>
            <a:ext cx="7280059" cy="1738587"/>
            <a:chOff x="530304" y="4282701"/>
            <a:chExt cx="7280059" cy="1738587"/>
          </a:xfrm>
        </p:grpSpPr>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304" y="4437112"/>
              <a:ext cx="7030724" cy="1584176"/>
            </a:xfrm>
            <a:prstGeom prst="rect">
              <a:avLst/>
            </a:prstGeom>
            <a:ln w="31750">
              <a:solidFill>
                <a:srgbClr val="008DF6"/>
              </a:solidFill>
            </a:ln>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51546" y="4282701"/>
              <a:ext cx="658817" cy="308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506841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feld 8"/>
          <p:cNvSpPr txBox="1"/>
          <p:nvPr/>
        </p:nvSpPr>
        <p:spPr>
          <a:xfrm>
            <a:off x="395435" y="1250892"/>
            <a:ext cx="7416824" cy="1661993"/>
          </a:xfrm>
          <a:prstGeom prst="rect">
            <a:avLst/>
          </a:prstGeom>
          <a:noFill/>
        </p:spPr>
        <p:txBody>
          <a:bodyPr wrap="square" rtlCol="0">
            <a:spAutoFit/>
          </a:bodyPr>
          <a:lstStyle/>
          <a:p>
            <a:r>
              <a:rPr lang="de-DE" sz="2200" b="1" dirty="0">
                <a:solidFill>
                  <a:schemeClr val="bg1">
                    <a:lumMod val="50000"/>
                  </a:schemeClr>
                </a:solidFill>
              </a:rPr>
              <a:t>Fall 4a: </a:t>
            </a:r>
            <a:r>
              <a:rPr lang="de-DE" sz="2200" dirty="0">
                <a:solidFill>
                  <a:schemeClr val="bg1">
                    <a:lumMod val="50000"/>
                  </a:schemeClr>
                </a:solidFill>
              </a:rPr>
              <a:t>LK an 2 Dienststellen mit gemeinsamem </a:t>
            </a:r>
          </a:p>
          <a:p>
            <a:r>
              <a:rPr lang="de-DE" sz="2200" dirty="0">
                <a:solidFill>
                  <a:schemeClr val="bg1">
                    <a:lumMod val="50000"/>
                  </a:schemeClr>
                </a:solidFill>
              </a:rPr>
              <a:t>           </a:t>
            </a:r>
            <a:r>
              <a:rPr lang="de-DE" sz="2200" dirty="0" smtClean="0">
                <a:solidFill>
                  <a:schemeClr val="bg1">
                    <a:lumMod val="50000"/>
                  </a:schemeClr>
                </a:solidFill>
              </a:rPr>
              <a:t>  </a:t>
            </a:r>
            <a:r>
              <a:rPr lang="de-DE" sz="2200" dirty="0">
                <a:solidFill>
                  <a:schemeClr val="bg1">
                    <a:lumMod val="50000"/>
                  </a:schemeClr>
                </a:solidFill>
              </a:rPr>
              <a:t>DSS, 2 Dienstverhältnisse</a:t>
            </a:r>
          </a:p>
          <a:p>
            <a:endParaRPr lang="de-DE" dirty="0" smtClean="0"/>
          </a:p>
          <a:p>
            <a:r>
              <a:rPr lang="de-DE" dirty="0"/>
              <a:t>Auf dem Reiter </a:t>
            </a:r>
            <a:r>
              <a:rPr lang="de-DE" i="1" dirty="0" smtClean="0"/>
              <a:t>Einsatzschulen Übersicht </a:t>
            </a:r>
            <a:r>
              <a:rPr lang="de-DE" dirty="0"/>
              <a:t>werden die beiden Dienststellen unter </a:t>
            </a:r>
            <a:r>
              <a:rPr lang="de-DE" i="1" dirty="0" smtClean="0"/>
              <a:t>Einsatz </a:t>
            </a:r>
            <a:r>
              <a:rPr lang="de-DE" i="1" dirty="0"/>
              <a:t>an Schulen im </a:t>
            </a:r>
            <a:r>
              <a:rPr lang="de-DE" i="1" dirty="0" smtClean="0"/>
              <a:t>Datenbestand </a:t>
            </a:r>
            <a:r>
              <a:rPr lang="de-DE" dirty="0"/>
              <a:t>angezeigt.</a:t>
            </a:r>
            <a:endParaRPr lang="de-DE" dirty="0" smtClean="0"/>
          </a:p>
        </p:txBody>
      </p:sp>
      <p:grpSp>
        <p:nvGrpSpPr>
          <p:cNvPr id="3" name="Gruppieren 2"/>
          <p:cNvGrpSpPr/>
          <p:nvPr/>
        </p:nvGrpSpPr>
        <p:grpSpPr>
          <a:xfrm>
            <a:off x="539552" y="2881385"/>
            <a:ext cx="6657675" cy="3233372"/>
            <a:chOff x="539552" y="2881385"/>
            <a:chExt cx="6657675" cy="3233372"/>
          </a:xfrm>
        </p:grpSpPr>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3035796"/>
              <a:ext cx="6486344" cy="3078961"/>
            </a:xfrm>
            <a:prstGeom prst="rect">
              <a:avLst/>
            </a:prstGeom>
            <a:ln w="31750">
              <a:solidFill>
                <a:srgbClr val="008DF6"/>
              </a:solidFill>
            </a:ln>
          </p:spPr>
        </p:pic>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38410" y="2881385"/>
              <a:ext cx="658817" cy="308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347058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feld 8"/>
          <p:cNvSpPr txBox="1"/>
          <p:nvPr/>
        </p:nvSpPr>
        <p:spPr>
          <a:xfrm>
            <a:off x="395435" y="1250892"/>
            <a:ext cx="7416824" cy="4154984"/>
          </a:xfrm>
          <a:prstGeom prst="rect">
            <a:avLst/>
          </a:prstGeom>
          <a:noFill/>
        </p:spPr>
        <p:txBody>
          <a:bodyPr wrap="square" rtlCol="0">
            <a:spAutoFit/>
          </a:bodyPr>
          <a:lstStyle/>
          <a:p>
            <a:r>
              <a:rPr lang="de-DE" sz="2200" b="1" dirty="0">
                <a:solidFill>
                  <a:schemeClr val="bg1">
                    <a:lumMod val="50000"/>
                  </a:schemeClr>
                </a:solidFill>
              </a:rPr>
              <a:t>Fall 4a: </a:t>
            </a:r>
            <a:r>
              <a:rPr lang="de-DE" sz="2200" dirty="0">
                <a:solidFill>
                  <a:schemeClr val="bg1">
                    <a:lumMod val="50000"/>
                  </a:schemeClr>
                </a:solidFill>
              </a:rPr>
              <a:t>LK an 2 Dienststellen mit gemeinsamem </a:t>
            </a:r>
          </a:p>
          <a:p>
            <a:r>
              <a:rPr lang="de-DE" sz="2200" dirty="0">
                <a:solidFill>
                  <a:schemeClr val="bg1">
                    <a:lumMod val="50000"/>
                  </a:schemeClr>
                </a:solidFill>
              </a:rPr>
              <a:t>            </a:t>
            </a:r>
            <a:r>
              <a:rPr lang="de-DE" sz="2200" dirty="0" smtClean="0">
                <a:solidFill>
                  <a:schemeClr val="bg1">
                    <a:lumMod val="50000"/>
                  </a:schemeClr>
                </a:solidFill>
              </a:rPr>
              <a:t> DSS</a:t>
            </a:r>
            <a:r>
              <a:rPr lang="de-DE" sz="2200" dirty="0">
                <a:solidFill>
                  <a:schemeClr val="bg1">
                    <a:lumMod val="50000"/>
                  </a:schemeClr>
                </a:solidFill>
              </a:rPr>
              <a:t>, 2 Dienstverhältnisse</a:t>
            </a:r>
          </a:p>
          <a:p>
            <a:endParaRPr lang="de-DE" dirty="0" smtClean="0"/>
          </a:p>
          <a:p>
            <a:r>
              <a:rPr lang="de-DE" dirty="0" smtClean="0"/>
              <a:t>Bei korrekter Meldung beider Schulen ergibt sich in ASD folgendes Bild:</a:t>
            </a:r>
          </a:p>
          <a:p>
            <a:endParaRPr lang="de-DE" dirty="0" smtClean="0"/>
          </a:p>
          <a:p>
            <a:r>
              <a:rPr lang="de-DE" sz="1200" dirty="0" smtClean="0"/>
              <a:t>SNR 9321</a:t>
            </a:r>
          </a:p>
          <a:p>
            <a:endParaRPr lang="de-DE" sz="1200" dirty="0" smtClean="0"/>
          </a:p>
          <a:p>
            <a:endParaRPr lang="de-DE" sz="1200" dirty="0"/>
          </a:p>
          <a:p>
            <a:endParaRPr lang="de-DE" sz="1200" dirty="0" smtClean="0"/>
          </a:p>
          <a:p>
            <a:endParaRPr lang="de-DE" sz="1200" dirty="0"/>
          </a:p>
          <a:p>
            <a:endParaRPr lang="de-DE" sz="1200" dirty="0" smtClean="0"/>
          </a:p>
          <a:p>
            <a:endParaRPr lang="de-DE" sz="1200" dirty="0"/>
          </a:p>
          <a:p>
            <a:endParaRPr lang="de-DE" sz="1200" dirty="0" smtClean="0"/>
          </a:p>
          <a:p>
            <a:r>
              <a:rPr lang="de-DE" sz="1200" dirty="0" smtClean="0"/>
              <a:t>SNR 9310</a:t>
            </a:r>
          </a:p>
          <a:p>
            <a:endParaRPr lang="de-DE" dirty="0"/>
          </a:p>
          <a:p>
            <a:endParaRPr lang="de-DE" dirty="0" smtClean="0"/>
          </a:p>
        </p:txBody>
      </p:sp>
      <p:grpSp>
        <p:nvGrpSpPr>
          <p:cNvPr id="16" name="Gruppieren 15"/>
          <p:cNvGrpSpPr/>
          <p:nvPr/>
        </p:nvGrpSpPr>
        <p:grpSpPr>
          <a:xfrm>
            <a:off x="462552" y="3200528"/>
            <a:ext cx="7489831" cy="2532728"/>
            <a:chOff x="462552" y="3200528"/>
            <a:chExt cx="7489831" cy="2532728"/>
          </a:xfrm>
        </p:grpSpPr>
        <p:pic>
          <p:nvPicPr>
            <p:cNvPr id="2" name="Grafik 1"/>
            <p:cNvPicPr>
              <a:picLocks noChangeAspect="1"/>
            </p:cNvPicPr>
            <p:nvPr/>
          </p:nvPicPr>
          <p:blipFill rotWithShape="1">
            <a:blip r:embed="rId3">
              <a:extLst>
                <a:ext uri="{28A0092B-C50C-407E-A947-70E740481C1C}">
                  <a14:useLocalDpi xmlns:a14="http://schemas.microsoft.com/office/drawing/2010/main" val="0"/>
                </a:ext>
              </a:extLst>
            </a:blip>
            <a:srcRect r="11472"/>
            <a:stretch/>
          </p:blipFill>
          <p:spPr>
            <a:xfrm>
              <a:off x="462553" y="4862044"/>
              <a:ext cx="7302171" cy="871212"/>
            </a:xfrm>
            <a:prstGeom prst="rect">
              <a:avLst/>
            </a:prstGeom>
            <a:ln w="31750">
              <a:solidFill>
                <a:srgbClr val="C00000"/>
              </a:solidFill>
            </a:ln>
          </p:spPr>
        </p:pic>
        <p:pic>
          <p:nvPicPr>
            <p:cNvPr id="5" name="Grafik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552" y="3428999"/>
              <a:ext cx="7302171" cy="877095"/>
            </a:xfrm>
            <a:prstGeom prst="rect">
              <a:avLst/>
            </a:prstGeom>
            <a:ln w="31750">
              <a:solidFill>
                <a:srgbClr val="C00000"/>
              </a:solidFill>
            </a:ln>
          </p:spPr>
        </p:pic>
        <p:sp>
          <p:nvSpPr>
            <p:cNvPr id="6" name="Textfeld 5"/>
            <p:cNvSpPr txBox="1"/>
            <p:nvPr/>
          </p:nvSpPr>
          <p:spPr>
            <a:xfrm>
              <a:off x="4258564" y="3943131"/>
              <a:ext cx="346570" cy="338554"/>
            </a:xfrm>
            <a:prstGeom prst="rect">
              <a:avLst/>
            </a:prstGeom>
            <a:noFill/>
          </p:spPr>
          <p:txBody>
            <a:bodyPr wrap="none" rtlCol="0">
              <a:spAutoFit/>
            </a:bodyPr>
            <a:lstStyle/>
            <a:p>
              <a:r>
                <a:rPr lang="de-DE" sz="1600" dirty="0" smtClean="0">
                  <a:solidFill>
                    <a:srgbClr val="00CC00"/>
                  </a:solidFill>
                  <a:sym typeface="Wingdings"/>
                </a:rPr>
                <a:t></a:t>
              </a:r>
              <a:endParaRPr lang="de-DE" sz="1600" dirty="0">
                <a:solidFill>
                  <a:srgbClr val="00CC00"/>
                </a:solidFill>
              </a:endParaRPr>
            </a:p>
          </p:txBody>
        </p:sp>
        <p:sp>
          <p:nvSpPr>
            <p:cNvPr id="7" name="Textfeld 6"/>
            <p:cNvSpPr txBox="1"/>
            <p:nvPr/>
          </p:nvSpPr>
          <p:spPr>
            <a:xfrm>
              <a:off x="4297438" y="5394702"/>
              <a:ext cx="346570" cy="338554"/>
            </a:xfrm>
            <a:prstGeom prst="rect">
              <a:avLst/>
            </a:prstGeom>
            <a:noFill/>
          </p:spPr>
          <p:txBody>
            <a:bodyPr wrap="none" rtlCol="0">
              <a:spAutoFit/>
            </a:bodyPr>
            <a:lstStyle/>
            <a:p>
              <a:r>
                <a:rPr lang="de-DE" sz="1600" dirty="0" smtClean="0">
                  <a:solidFill>
                    <a:srgbClr val="00CC00"/>
                  </a:solidFill>
                  <a:sym typeface="Wingdings"/>
                </a:rPr>
                <a:t></a:t>
              </a:r>
              <a:endParaRPr lang="de-DE" sz="1600" dirty="0">
                <a:solidFill>
                  <a:srgbClr val="00CC00"/>
                </a:solidFill>
              </a:endParaRPr>
            </a:p>
          </p:txBody>
        </p:sp>
        <p:sp>
          <p:nvSpPr>
            <p:cNvPr id="3" name="Rechteck 2"/>
            <p:cNvSpPr/>
            <p:nvPr/>
          </p:nvSpPr>
          <p:spPr bwMode="auto">
            <a:xfrm>
              <a:off x="5190803" y="3917085"/>
              <a:ext cx="245293" cy="195323"/>
            </a:xfrm>
            <a:prstGeom prst="rect">
              <a:avLst/>
            </a:prstGeom>
            <a:noFill/>
            <a:ln w="158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800" b="1" i="0" u="none" strike="noStrike" cap="none" normalizeH="0" baseline="0" smtClean="0">
                <a:ln>
                  <a:noFill/>
                </a:ln>
                <a:solidFill>
                  <a:schemeClr val="tx1"/>
                </a:solidFill>
                <a:effectLst/>
                <a:latin typeface="Arial" charset="0"/>
              </a:endParaRPr>
            </a:p>
          </p:txBody>
        </p:sp>
        <p:sp>
          <p:nvSpPr>
            <p:cNvPr id="8" name="Rechteck 7"/>
            <p:cNvSpPr/>
            <p:nvPr/>
          </p:nvSpPr>
          <p:spPr bwMode="auto">
            <a:xfrm>
              <a:off x="5220072" y="5345129"/>
              <a:ext cx="245293" cy="195323"/>
            </a:xfrm>
            <a:prstGeom prst="rect">
              <a:avLst/>
            </a:prstGeom>
            <a:noFill/>
            <a:ln w="158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800" b="1" i="0" u="none" strike="noStrike" cap="none" normalizeH="0" baseline="0" smtClean="0">
                <a:ln>
                  <a:noFill/>
                </a:ln>
                <a:solidFill>
                  <a:schemeClr val="tx1"/>
                </a:solidFill>
                <a:effectLst/>
                <a:latin typeface="Arial" charset="0"/>
              </a:endParaRPr>
            </a:p>
          </p:txBody>
        </p:sp>
        <p:sp>
          <p:nvSpPr>
            <p:cNvPr id="10" name="Rechteck 9"/>
            <p:cNvSpPr/>
            <p:nvPr/>
          </p:nvSpPr>
          <p:spPr bwMode="auto">
            <a:xfrm>
              <a:off x="6984267" y="5345129"/>
              <a:ext cx="780457" cy="218850"/>
            </a:xfrm>
            <a:prstGeom prst="rect">
              <a:avLst/>
            </a:prstGeom>
            <a:noFill/>
            <a:ln w="1587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800" b="1" i="0" u="none" strike="noStrike" cap="none" normalizeH="0" baseline="0" smtClean="0">
                <a:ln>
                  <a:noFill/>
                </a:ln>
                <a:solidFill>
                  <a:schemeClr val="tx1"/>
                </a:solidFill>
                <a:effectLst/>
                <a:latin typeface="Arial" charset="0"/>
              </a:endParaRPr>
            </a:p>
          </p:txBody>
        </p:sp>
        <p:sp>
          <p:nvSpPr>
            <p:cNvPr id="11" name="Rechteck 10"/>
            <p:cNvSpPr/>
            <p:nvPr/>
          </p:nvSpPr>
          <p:spPr bwMode="auto">
            <a:xfrm>
              <a:off x="7020272" y="3917085"/>
              <a:ext cx="288032" cy="195323"/>
            </a:xfrm>
            <a:prstGeom prst="rect">
              <a:avLst/>
            </a:prstGeom>
            <a:noFill/>
            <a:ln w="1587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800" b="1" i="0" u="none" strike="noStrike" cap="none" normalizeH="0" baseline="0" smtClean="0">
                <a:ln>
                  <a:noFill/>
                </a:ln>
                <a:solidFill>
                  <a:schemeClr val="tx1"/>
                </a:solidFill>
                <a:effectLst/>
                <a:latin typeface="Arial" charset="0"/>
              </a:endParaRPr>
            </a:p>
          </p:txBody>
        </p:sp>
        <p:sp>
          <p:nvSpPr>
            <p:cNvPr id="12" name="Rechteck 11"/>
            <p:cNvSpPr/>
            <p:nvPr/>
          </p:nvSpPr>
          <p:spPr bwMode="auto">
            <a:xfrm>
              <a:off x="5652120" y="5331289"/>
              <a:ext cx="288032" cy="195323"/>
            </a:xfrm>
            <a:prstGeom prst="rect">
              <a:avLst/>
            </a:prstGeom>
            <a:noFill/>
            <a:ln w="1587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800" b="1" i="0" u="none" strike="noStrike" cap="none" normalizeH="0" baseline="0" smtClean="0">
                <a:ln>
                  <a:noFill/>
                </a:ln>
                <a:solidFill>
                  <a:schemeClr val="tx1"/>
                </a:solidFill>
                <a:effectLst/>
                <a:latin typeface="Arial" charset="0"/>
              </a:endParaRPr>
            </a:p>
          </p:txBody>
        </p:sp>
        <p:pic>
          <p:nvPicPr>
            <p:cNvPr id="13"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29254" r="55541" b="20396"/>
            <a:stretch/>
          </p:blipFill>
          <p:spPr bwMode="auto">
            <a:xfrm>
              <a:off x="7380312" y="3200528"/>
              <a:ext cx="572071" cy="320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hteck 13"/>
            <p:cNvSpPr/>
            <p:nvPr/>
          </p:nvSpPr>
          <p:spPr bwMode="auto">
            <a:xfrm>
              <a:off x="6023791" y="3909740"/>
              <a:ext cx="780457" cy="218850"/>
            </a:xfrm>
            <a:prstGeom prst="rect">
              <a:avLst/>
            </a:prstGeom>
            <a:noFill/>
            <a:ln w="1587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800" b="1" i="0" u="none" strike="noStrike" cap="none" normalizeH="0" baseline="0" smtClean="0">
                <a:ln>
                  <a:noFill/>
                </a:ln>
                <a:solidFill>
                  <a:schemeClr val="tx1"/>
                </a:solidFill>
                <a:effectLst/>
                <a:latin typeface="Arial" charset="0"/>
              </a:endParaRPr>
            </a:p>
          </p:txBody>
        </p:sp>
        <p:pic>
          <p:nvPicPr>
            <p:cNvPr id="15"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29254" r="55541" b="20396"/>
            <a:stretch/>
          </p:blipFill>
          <p:spPr bwMode="auto">
            <a:xfrm>
              <a:off x="7380312" y="4653136"/>
              <a:ext cx="572071" cy="320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48901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3" end="1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feld 8"/>
          <p:cNvSpPr txBox="1"/>
          <p:nvPr/>
        </p:nvSpPr>
        <p:spPr>
          <a:xfrm>
            <a:off x="395435" y="1250892"/>
            <a:ext cx="7416824" cy="2616101"/>
          </a:xfrm>
          <a:prstGeom prst="rect">
            <a:avLst/>
          </a:prstGeom>
          <a:noFill/>
        </p:spPr>
        <p:txBody>
          <a:bodyPr wrap="square" rtlCol="0">
            <a:spAutoFit/>
          </a:bodyPr>
          <a:lstStyle/>
          <a:p>
            <a:r>
              <a:rPr lang="de-DE" sz="2200" b="1" dirty="0" smtClean="0"/>
              <a:t>Fall 4b: </a:t>
            </a:r>
            <a:r>
              <a:rPr lang="de-DE" sz="2200" dirty="0" smtClean="0"/>
              <a:t>LK an 2 Dienststellen </a:t>
            </a:r>
            <a:r>
              <a:rPr lang="de-DE" sz="2200" dirty="0"/>
              <a:t>ohne </a:t>
            </a:r>
            <a:r>
              <a:rPr lang="de-DE" sz="2200" dirty="0" smtClean="0"/>
              <a:t>gemeinsamen</a:t>
            </a:r>
          </a:p>
          <a:p>
            <a:r>
              <a:rPr lang="de-DE" sz="2200" dirty="0"/>
              <a:t> </a:t>
            </a:r>
            <a:r>
              <a:rPr lang="de-DE" sz="2200" dirty="0" smtClean="0"/>
              <a:t>             DSS, 2 Dienstverhältnisse</a:t>
            </a:r>
          </a:p>
          <a:p>
            <a:endParaRPr lang="de-DE" dirty="0" smtClean="0"/>
          </a:p>
          <a:p>
            <a:r>
              <a:rPr lang="de-DE" dirty="0" smtClean="0"/>
              <a:t>Beide Schulen pflegen in ASV die ersten drei Reiter </a:t>
            </a:r>
            <a:r>
              <a:rPr lang="de-DE" b="1" dirty="0" smtClean="0"/>
              <a:t>entsprechend ihrer Dienstverhältnisse</a:t>
            </a:r>
            <a:r>
              <a:rPr lang="de-DE" dirty="0" smtClean="0"/>
              <a:t>. Insbesondere trägt im Feld </a:t>
            </a:r>
            <a:r>
              <a:rPr lang="de-DE" i="1" dirty="0" smtClean="0">
                <a:hlinkClick r:id="rId3" action="ppaction://hlinksldjump"/>
              </a:rPr>
              <a:t>Hauptdienststelle</a:t>
            </a:r>
            <a:r>
              <a:rPr lang="de-DE" i="1" dirty="0" smtClean="0"/>
              <a:t> </a:t>
            </a:r>
            <a:r>
              <a:rPr lang="de-DE" b="1" dirty="0" smtClean="0"/>
              <a:t>jede Schule sich selbst</a:t>
            </a:r>
            <a:r>
              <a:rPr lang="de-DE" dirty="0" smtClean="0"/>
              <a:t> ein.</a:t>
            </a:r>
          </a:p>
          <a:p>
            <a:endParaRPr lang="de-DE" dirty="0" smtClean="0"/>
          </a:p>
          <a:p>
            <a:endParaRPr lang="de-DE" dirty="0"/>
          </a:p>
          <a:p>
            <a:r>
              <a:rPr lang="de-DE" sz="1200" dirty="0" smtClean="0"/>
              <a:t>SNR 9310                                                                         SNR 9306                                               </a:t>
            </a:r>
          </a:p>
        </p:txBody>
      </p:sp>
      <p:grpSp>
        <p:nvGrpSpPr>
          <p:cNvPr id="2" name="Gruppieren 1"/>
          <p:cNvGrpSpPr/>
          <p:nvPr/>
        </p:nvGrpSpPr>
        <p:grpSpPr>
          <a:xfrm>
            <a:off x="395536" y="3717032"/>
            <a:ext cx="7488832" cy="1680646"/>
            <a:chOff x="539552" y="3717032"/>
            <a:chExt cx="7488832" cy="1680646"/>
          </a:xfrm>
        </p:grpSpPr>
        <p:pic>
          <p:nvPicPr>
            <p:cNvPr id="3" name="Grafik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2863" y="3914963"/>
              <a:ext cx="3399395" cy="1482715"/>
            </a:xfrm>
            <a:prstGeom prst="rect">
              <a:avLst/>
            </a:prstGeom>
            <a:ln w="31750">
              <a:solidFill>
                <a:srgbClr val="008DF6"/>
              </a:solidFill>
            </a:ln>
          </p:spPr>
        </p:pic>
        <p:pic>
          <p:nvPicPr>
            <p:cNvPr id="4" name="Grafik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9552" y="3928548"/>
              <a:ext cx="3396276" cy="1455546"/>
            </a:xfrm>
            <a:prstGeom prst="rect">
              <a:avLst/>
            </a:prstGeom>
            <a:ln w="31750">
              <a:solidFill>
                <a:srgbClr val="008DF6"/>
              </a:solidFill>
            </a:ln>
          </p:spPr>
        </p:pic>
        <p:pic>
          <p:nvPicPr>
            <p:cNvPr id="5"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81135" y="3717032"/>
              <a:ext cx="658817" cy="308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69567" y="3717032"/>
              <a:ext cx="658817" cy="308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45252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feld 8"/>
          <p:cNvSpPr txBox="1"/>
          <p:nvPr/>
        </p:nvSpPr>
        <p:spPr>
          <a:xfrm>
            <a:off x="395435" y="1250892"/>
            <a:ext cx="7416824" cy="2123658"/>
          </a:xfrm>
          <a:prstGeom prst="rect">
            <a:avLst/>
          </a:prstGeom>
          <a:noFill/>
        </p:spPr>
        <p:txBody>
          <a:bodyPr wrap="square" rtlCol="0">
            <a:spAutoFit/>
          </a:bodyPr>
          <a:lstStyle/>
          <a:p>
            <a:r>
              <a:rPr lang="de-DE" sz="2200" b="1" dirty="0">
                <a:solidFill>
                  <a:schemeClr val="bg1">
                    <a:lumMod val="50000"/>
                  </a:schemeClr>
                </a:solidFill>
              </a:rPr>
              <a:t>Fall 4b: </a:t>
            </a:r>
            <a:r>
              <a:rPr lang="de-DE" sz="2200" dirty="0">
                <a:solidFill>
                  <a:schemeClr val="bg1">
                    <a:lumMod val="50000"/>
                  </a:schemeClr>
                </a:solidFill>
              </a:rPr>
              <a:t>LK an 2 Dienststellen ohne gemeinsamen</a:t>
            </a:r>
          </a:p>
          <a:p>
            <a:r>
              <a:rPr lang="de-DE" sz="2200" dirty="0">
                <a:solidFill>
                  <a:schemeClr val="bg1">
                    <a:lumMod val="50000"/>
                  </a:schemeClr>
                </a:solidFill>
              </a:rPr>
              <a:t>            </a:t>
            </a:r>
            <a:r>
              <a:rPr lang="de-DE" sz="2200" dirty="0" smtClean="0">
                <a:solidFill>
                  <a:schemeClr val="bg1">
                    <a:lumMod val="50000"/>
                  </a:schemeClr>
                </a:solidFill>
              </a:rPr>
              <a:t>  </a:t>
            </a:r>
            <a:r>
              <a:rPr lang="de-DE" sz="2200" dirty="0">
                <a:solidFill>
                  <a:schemeClr val="bg1">
                    <a:lumMod val="50000"/>
                  </a:schemeClr>
                </a:solidFill>
              </a:rPr>
              <a:t>DSS, 2 Dienstverhältnisse</a:t>
            </a:r>
          </a:p>
          <a:p>
            <a:endParaRPr lang="de-DE" dirty="0" smtClean="0"/>
          </a:p>
          <a:p>
            <a:r>
              <a:rPr lang="de-DE" dirty="0" smtClean="0"/>
              <a:t>Auf dem Reiter </a:t>
            </a:r>
            <a:r>
              <a:rPr lang="de-DE" i="1" dirty="0" smtClean="0"/>
              <a:t>Einsatz &lt;SJ&gt; </a:t>
            </a:r>
            <a:r>
              <a:rPr lang="de-DE" dirty="0" smtClean="0"/>
              <a:t>geben die Schulen jeweils die UPZ des sie betreffenden Dienstverhältnisses der Lehrkraft an:</a:t>
            </a:r>
          </a:p>
          <a:p>
            <a:endParaRPr lang="de-DE" dirty="0"/>
          </a:p>
          <a:p>
            <a:r>
              <a:rPr lang="de-DE" sz="1200" dirty="0" smtClean="0"/>
              <a:t>SNR 9310                                                                         SNR 9306                                               </a:t>
            </a:r>
          </a:p>
        </p:txBody>
      </p:sp>
      <p:grpSp>
        <p:nvGrpSpPr>
          <p:cNvPr id="4" name="Gruppieren 3"/>
          <p:cNvGrpSpPr/>
          <p:nvPr/>
        </p:nvGrpSpPr>
        <p:grpSpPr>
          <a:xfrm>
            <a:off x="361864" y="3192187"/>
            <a:ext cx="7522504" cy="2018067"/>
            <a:chOff x="505880" y="3192187"/>
            <a:chExt cx="7522504" cy="2018067"/>
          </a:xfrm>
        </p:grpSpPr>
        <p:pic>
          <p:nvPicPr>
            <p:cNvPr id="3" name="Grafik 2"/>
            <p:cNvPicPr>
              <a:picLocks noChangeAspect="1"/>
            </p:cNvPicPr>
            <p:nvPr/>
          </p:nvPicPr>
          <p:blipFill rotWithShape="1">
            <a:blip r:embed="rId3">
              <a:extLst>
                <a:ext uri="{28A0092B-C50C-407E-A947-70E740481C1C}">
                  <a14:useLocalDpi xmlns:a14="http://schemas.microsoft.com/office/drawing/2010/main" val="0"/>
                </a:ext>
              </a:extLst>
            </a:blip>
            <a:srcRect r="13546"/>
            <a:stretch/>
          </p:blipFill>
          <p:spPr>
            <a:xfrm>
              <a:off x="4357194" y="3406716"/>
              <a:ext cx="3455166" cy="1803538"/>
            </a:xfrm>
            <a:prstGeom prst="rect">
              <a:avLst/>
            </a:prstGeom>
            <a:ln w="31750">
              <a:solidFill>
                <a:srgbClr val="008DF6"/>
              </a:solidFill>
            </a:ln>
          </p:spPr>
        </p:pic>
        <p:pic>
          <p:nvPicPr>
            <p:cNvPr id="5" name="Grafik 4"/>
            <p:cNvPicPr>
              <a:picLocks noChangeAspect="1"/>
            </p:cNvPicPr>
            <p:nvPr/>
          </p:nvPicPr>
          <p:blipFill rotWithShape="1">
            <a:blip r:embed="rId4">
              <a:extLst>
                <a:ext uri="{28A0092B-C50C-407E-A947-70E740481C1C}">
                  <a14:useLocalDpi xmlns:a14="http://schemas.microsoft.com/office/drawing/2010/main" val="0"/>
                </a:ext>
              </a:extLst>
            </a:blip>
            <a:srcRect r="6160"/>
            <a:stretch/>
          </p:blipFill>
          <p:spPr>
            <a:xfrm>
              <a:off x="505880" y="3406716"/>
              <a:ext cx="3418048" cy="1780221"/>
            </a:xfrm>
            <a:prstGeom prst="rect">
              <a:avLst/>
            </a:prstGeom>
            <a:ln w="31750">
              <a:solidFill>
                <a:srgbClr val="008DF6"/>
              </a:solidFill>
            </a:ln>
          </p:spPr>
        </p:pic>
        <p:pic>
          <p:nvPicPr>
            <p:cNvPr id="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81135" y="3192187"/>
              <a:ext cx="658817" cy="308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69567" y="3212976"/>
              <a:ext cx="658817" cy="308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649130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feld 8"/>
          <p:cNvSpPr txBox="1"/>
          <p:nvPr/>
        </p:nvSpPr>
        <p:spPr>
          <a:xfrm>
            <a:off x="395435" y="1250892"/>
            <a:ext cx="7416824" cy="1785104"/>
          </a:xfrm>
          <a:prstGeom prst="rect">
            <a:avLst/>
          </a:prstGeom>
          <a:noFill/>
        </p:spPr>
        <p:txBody>
          <a:bodyPr wrap="square" rtlCol="0">
            <a:spAutoFit/>
          </a:bodyPr>
          <a:lstStyle/>
          <a:p>
            <a:r>
              <a:rPr lang="de-DE" sz="2200" b="1" dirty="0">
                <a:solidFill>
                  <a:schemeClr val="bg1">
                    <a:lumMod val="50000"/>
                  </a:schemeClr>
                </a:solidFill>
              </a:rPr>
              <a:t>Fall 4b: </a:t>
            </a:r>
            <a:r>
              <a:rPr lang="de-DE" sz="2200" dirty="0">
                <a:solidFill>
                  <a:schemeClr val="bg1">
                    <a:lumMod val="50000"/>
                  </a:schemeClr>
                </a:solidFill>
              </a:rPr>
              <a:t>LK an 2 Dienststellen ohne gemeinsamen</a:t>
            </a:r>
          </a:p>
          <a:p>
            <a:r>
              <a:rPr lang="de-DE" sz="2200" dirty="0">
                <a:solidFill>
                  <a:schemeClr val="bg1">
                    <a:lumMod val="50000"/>
                  </a:schemeClr>
                </a:solidFill>
              </a:rPr>
              <a:t>          </a:t>
            </a:r>
            <a:r>
              <a:rPr lang="de-DE" sz="2200" dirty="0" smtClean="0">
                <a:solidFill>
                  <a:schemeClr val="bg1">
                    <a:lumMod val="50000"/>
                  </a:schemeClr>
                </a:solidFill>
              </a:rPr>
              <a:t>    </a:t>
            </a:r>
            <a:r>
              <a:rPr lang="de-DE" sz="2200" dirty="0">
                <a:solidFill>
                  <a:schemeClr val="bg1">
                    <a:lumMod val="50000"/>
                  </a:schemeClr>
                </a:solidFill>
              </a:rPr>
              <a:t>DSS, 2 Dienstverhältnisse</a:t>
            </a:r>
          </a:p>
          <a:p>
            <a:endParaRPr lang="de-DE" dirty="0" smtClean="0"/>
          </a:p>
          <a:p>
            <a:r>
              <a:rPr lang="de-DE" dirty="0" smtClean="0"/>
              <a:t>Über die Tätigkeit an der jeweils anderen Schule ist </a:t>
            </a:r>
            <a:r>
              <a:rPr lang="de-DE" b="1" dirty="0" smtClean="0"/>
              <a:t>nicht</a:t>
            </a:r>
            <a:r>
              <a:rPr lang="de-DE" dirty="0" smtClean="0"/>
              <a:t> zu berichten:</a:t>
            </a:r>
          </a:p>
          <a:p>
            <a:endParaRPr lang="de-DE" dirty="0" smtClean="0"/>
          </a:p>
          <a:p>
            <a:r>
              <a:rPr lang="de-DE" sz="1200" dirty="0" smtClean="0"/>
              <a:t> SNR 9306</a:t>
            </a:r>
            <a:endParaRPr lang="de-DE" sz="1200" dirty="0"/>
          </a:p>
        </p:txBody>
      </p:sp>
      <p:grpSp>
        <p:nvGrpSpPr>
          <p:cNvPr id="3" name="Gruppieren 2"/>
          <p:cNvGrpSpPr/>
          <p:nvPr/>
        </p:nvGrpSpPr>
        <p:grpSpPr>
          <a:xfrm>
            <a:off x="539552" y="2852936"/>
            <a:ext cx="6491465" cy="3499651"/>
            <a:chOff x="539552" y="2852936"/>
            <a:chExt cx="6491465" cy="3499651"/>
          </a:xfrm>
        </p:grpSpPr>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3068960"/>
              <a:ext cx="6282586" cy="3283627"/>
            </a:xfrm>
            <a:prstGeom prst="rect">
              <a:avLst/>
            </a:prstGeom>
            <a:ln w="31750">
              <a:solidFill>
                <a:srgbClr val="008DF6"/>
              </a:solidFill>
            </a:ln>
          </p:spPr>
        </p:pic>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72200" y="2852936"/>
              <a:ext cx="658817" cy="308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02722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feld 8"/>
          <p:cNvSpPr txBox="1"/>
          <p:nvPr/>
        </p:nvSpPr>
        <p:spPr>
          <a:xfrm>
            <a:off x="395435" y="1250892"/>
            <a:ext cx="7416824" cy="4093428"/>
          </a:xfrm>
          <a:prstGeom prst="rect">
            <a:avLst/>
          </a:prstGeom>
          <a:noFill/>
        </p:spPr>
        <p:txBody>
          <a:bodyPr wrap="square" rtlCol="0">
            <a:spAutoFit/>
          </a:bodyPr>
          <a:lstStyle/>
          <a:p>
            <a:r>
              <a:rPr lang="de-DE" sz="2200" b="1" dirty="0" smtClean="0">
                <a:solidFill>
                  <a:schemeClr val="bg1">
                    <a:lumMod val="50000"/>
                  </a:schemeClr>
                </a:solidFill>
              </a:rPr>
              <a:t>Fall 4b: </a:t>
            </a:r>
            <a:r>
              <a:rPr lang="de-DE" sz="2200" dirty="0" smtClean="0">
                <a:solidFill>
                  <a:schemeClr val="bg1">
                    <a:lumMod val="50000"/>
                  </a:schemeClr>
                </a:solidFill>
              </a:rPr>
              <a:t>LK </a:t>
            </a:r>
            <a:r>
              <a:rPr lang="de-DE" sz="2200" dirty="0">
                <a:solidFill>
                  <a:schemeClr val="bg1">
                    <a:lumMod val="50000"/>
                  </a:schemeClr>
                </a:solidFill>
              </a:rPr>
              <a:t>an 2 Dienststellen ohne gemeinsamen</a:t>
            </a:r>
          </a:p>
          <a:p>
            <a:r>
              <a:rPr lang="de-DE" sz="2200" dirty="0">
                <a:solidFill>
                  <a:schemeClr val="bg1">
                    <a:lumMod val="50000"/>
                  </a:schemeClr>
                </a:solidFill>
              </a:rPr>
              <a:t>             </a:t>
            </a:r>
            <a:r>
              <a:rPr lang="de-DE" sz="2200" dirty="0" smtClean="0">
                <a:solidFill>
                  <a:schemeClr val="bg1">
                    <a:lumMod val="50000"/>
                  </a:schemeClr>
                </a:solidFill>
              </a:rPr>
              <a:t> DSS</a:t>
            </a:r>
            <a:r>
              <a:rPr lang="de-DE" sz="2200" dirty="0">
                <a:solidFill>
                  <a:schemeClr val="bg1">
                    <a:lumMod val="50000"/>
                  </a:schemeClr>
                </a:solidFill>
              </a:rPr>
              <a:t>, 2 Dienstverhältnisse</a:t>
            </a:r>
          </a:p>
          <a:p>
            <a:endParaRPr lang="de-DE" dirty="0" smtClean="0"/>
          </a:p>
          <a:p>
            <a:r>
              <a:rPr lang="de-DE" dirty="0" smtClean="0"/>
              <a:t>ASD bestimmt nach Meldung beider Schulen eines der Dienst-verhältnisse zum Hauptdienstverhältnis der Lehrkraft und generiert entsprechend Nebentätigkeitsstunden. Die EAS-Stunden werden bei beiden Schulen angezeigt, obwohl sie nicht mit ASV gemeldet wurden.</a:t>
            </a:r>
          </a:p>
          <a:p>
            <a:endParaRPr lang="de-DE" dirty="0"/>
          </a:p>
          <a:p>
            <a:r>
              <a:rPr lang="de-DE" sz="1200" dirty="0" smtClean="0"/>
              <a:t>SNR 9310</a:t>
            </a:r>
          </a:p>
          <a:p>
            <a:endParaRPr lang="de-DE" sz="1200" dirty="0"/>
          </a:p>
          <a:p>
            <a:endParaRPr lang="de-DE" sz="1200" dirty="0" smtClean="0"/>
          </a:p>
          <a:p>
            <a:endParaRPr lang="de-DE" sz="1200" dirty="0"/>
          </a:p>
          <a:p>
            <a:endParaRPr lang="de-DE" sz="1200" dirty="0" smtClean="0"/>
          </a:p>
          <a:p>
            <a:endParaRPr lang="de-DE" sz="1200" dirty="0"/>
          </a:p>
          <a:p>
            <a:endParaRPr lang="de-DE" sz="1200" dirty="0" smtClean="0"/>
          </a:p>
          <a:p>
            <a:endParaRPr lang="de-DE" sz="1200" dirty="0" smtClean="0"/>
          </a:p>
          <a:p>
            <a:r>
              <a:rPr lang="de-DE" sz="1200" dirty="0" smtClean="0"/>
              <a:t>SNR 9306</a:t>
            </a:r>
          </a:p>
        </p:txBody>
      </p:sp>
      <p:grpSp>
        <p:nvGrpSpPr>
          <p:cNvPr id="5" name="Gruppieren 4"/>
          <p:cNvGrpSpPr/>
          <p:nvPr/>
        </p:nvGrpSpPr>
        <p:grpSpPr>
          <a:xfrm>
            <a:off x="467546" y="3645024"/>
            <a:ext cx="7484837" cy="2592288"/>
            <a:chOff x="467546" y="3645024"/>
            <a:chExt cx="7484837" cy="2592288"/>
          </a:xfrm>
        </p:grpSpPr>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6" y="3861048"/>
              <a:ext cx="7344708" cy="900365"/>
            </a:xfrm>
            <a:prstGeom prst="rect">
              <a:avLst/>
            </a:prstGeom>
            <a:ln w="31750">
              <a:solidFill>
                <a:srgbClr val="C00000"/>
              </a:solidFill>
            </a:ln>
          </p:spPr>
        </p:pic>
        <p:pic>
          <p:nvPicPr>
            <p:cNvPr id="3" name="Grafik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8" y="5373049"/>
              <a:ext cx="7344705" cy="837799"/>
            </a:xfrm>
            <a:prstGeom prst="rect">
              <a:avLst/>
            </a:prstGeom>
            <a:ln w="31750">
              <a:solidFill>
                <a:srgbClr val="C00000"/>
              </a:solidFill>
            </a:ln>
          </p:spPr>
        </p:pic>
        <p:pic>
          <p:nvPicPr>
            <p:cNvPr id="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29254" r="55541" b="20396"/>
            <a:stretch/>
          </p:blipFill>
          <p:spPr bwMode="auto">
            <a:xfrm>
              <a:off x="7380311" y="3645024"/>
              <a:ext cx="572071" cy="320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feld 6"/>
            <p:cNvSpPr txBox="1"/>
            <p:nvPr/>
          </p:nvSpPr>
          <p:spPr>
            <a:xfrm>
              <a:off x="4558530" y="4400989"/>
              <a:ext cx="346570" cy="338554"/>
            </a:xfrm>
            <a:prstGeom prst="rect">
              <a:avLst/>
            </a:prstGeom>
            <a:noFill/>
          </p:spPr>
          <p:txBody>
            <a:bodyPr wrap="none" rtlCol="0">
              <a:spAutoFit/>
            </a:bodyPr>
            <a:lstStyle/>
            <a:p>
              <a:r>
                <a:rPr lang="de-DE" sz="1600" dirty="0" smtClean="0">
                  <a:solidFill>
                    <a:srgbClr val="00CC00"/>
                  </a:solidFill>
                  <a:sym typeface="Wingdings"/>
                </a:rPr>
                <a:t></a:t>
              </a:r>
              <a:endParaRPr lang="de-DE" sz="1600" dirty="0">
                <a:solidFill>
                  <a:srgbClr val="00CC00"/>
                </a:solidFill>
              </a:endParaRPr>
            </a:p>
          </p:txBody>
        </p:sp>
        <p:sp>
          <p:nvSpPr>
            <p:cNvPr id="8" name="Textfeld 7"/>
            <p:cNvSpPr txBox="1"/>
            <p:nvPr/>
          </p:nvSpPr>
          <p:spPr>
            <a:xfrm>
              <a:off x="4657478" y="5898758"/>
              <a:ext cx="346570" cy="338554"/>
            </a:xfrm>
            <a:prstGeom prst="rect">
              <a:avLst/>
            </a:prstGeom>
            <a:noFill/>
          </p:spPr>
          <p:txBody>
            <a:bodyPr wrap="none" rtlCol="0">
              <a:spAutoFit/>
            </a:bodyPr>
            <a:lstStyle/>
            <a:p>
              <a:r>
                <a:rPr lang="de-DE" sz="1600" dirty="0" smtClean="0">
                  <a:solidFill>
                    <a:srgbClr val="00CC00"/>
                  </a:solidFill>
                  <a:sym typeface="Wingdings"/>
                </a:rPr>
                <a:t></a:t>
              </a:r>
              <a:endParaRPr lang="de-DE" sz="1600" dirty="0">
                <a:solidFill>
                  <a:srgbClr val="00CC00"/>
                </a:solidFill>
              </a:endParaRPr>
            </a:p>
          </p:txBody>
        </p:sp>
        <p:sp>
          <p:nvSpPr>
            <p:cNvPr id="10" name="Rechteck 9"/>
            <p:cNvSpPr/>
            <p:nvPr/>
          </p:nvSpPr>
          <p:spPr bwMode="auto">
            <a:xfrm>
              <a:off x="5190803" y="4341165"/>
              <a:ext cx="245293" cy="195323"/>
            </a:xfrm>
            <a:prstGeom prst="rect">
              <a:avLst/>
            </a:prstGeom>
            <a:noFill/>
            <a:ln w="158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800" b="1" i="0" u="none" strike="noStrike" cap="none" normalizeH="0" baseline="0" smtClean="0">
                <a:ln>
                  <a:noFill/>
                </a:ln>
                <a:solidFill>
                  <a:schemeClr val="tx1"/>
                </a:solidFill>
                <a:effectLst/>
                <a:latin typeface="Arial" charset="0"/>
              </a:endParaRPr>
            </a:p>
          </p:txBody>
        </p:sp>
        <p:sp>
          <p:nvSpPr>
            <p:cNvPr id="11" name="Rechteck 10"/>
            <p:cNvSpPr/>
            <p:nvPr/>
          </p:nvSpPr>
          <p:spPr bwMode="auto">
            <a:xfrm>
              <a:off x="5220072" y="5825965"/>
              <a:ext cx="245293" cy="195323"/>
            </a:xfrm>
            <a:prstGeom prst="rect">
              <a:avLst/>
            </a:prstGeom>
            <a:noFill/>
            <a:ln w="158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800" b="1" i="0" u="none" strike="noStrike" cap="none" normalizeH="0" baseline="0" smtClean="0">
                <a:ln>
                  <a:noFill/>
                </a:ln>
                <a:solidFill>
                  <a:schemeClr val="tx1"/>
                </a:solidFill>
                <a:effectLst/>
                <a:latin typeface="Arial" charset="0"/>
              </a:endParaRPr>
            </a:p>
          </p:txBody>
        </p:sp>
        <p:sp>
          <p:nvSpPr>
            <p:cNvPr id="12" name="Rechteck 11"/>
            <p:cNvSpPr/>
            <p:nvPr/>
          </p:nvSpPr>
          <p:spPr bwMode="auto">
            <a:xfrm>
              <a:off x="6054899" y="4341164"/>
              <a:ext cx="317301" cy="195324"/>
            </a:xfrm>
            <a:prstGeom prst="rect">
              <a:avLst/>
            </a:prstGeom>
            <a:noFill/>
            <a:ln w="1587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800" b="1" i="0" u="none" strike="noStrike" cap="none" normalizeH="0" baseline="0" smtClean="0">
                <a:ln>
                  <a:noFill/>
                </a:ln>
                <a:solidFill>
                  <a:schemeClr val="tx1"/>
                </a:solidFill>
                <a:effectLst/>
                <a:latin typeface="Arial" charset="0"/>
              </a:endParaRPr>
            </a:p>
          </p:txBody>
        </p:sp>
        <p:sp>
          <p:nvSpPr>
            <p:cNvPr id="13" name="Rechteck 12"/>
            <p:cNvSpPr/>
            <p:nvPr/>
          </p:nvSpPr>
          <p:spPr bwMode="auto">
            <a:xfrm>
              <a:off x="7020272" y="5825964"/>
              <a:ext cx="317301" cy="195324"/>
            </a:xfrm>
            <a:prstGeom prst="rect">
              <a:avLst/>
            </a:prstGeom>
            <a:noFill/>
            <a:ln w="1587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800" b="1" i="0" u="none" strike="noStrike" cap="none" normalizeH="0" baseline="0" smtClean="0">
                <a:ln>
                  <a:noFill/>
                </a:ln>
                <a:solidFill>
                  <a:schemeClr val="tx1"/>
                </a:solidFill>
                <a:effectLst/>
                <a:latin typeface="Arial" charset="0"/>
              </a:endParaRPr>
            </a:p>
          </p:txBody>
        </p:sp>
        <p:sp>
          <p:nvSpPr>
            <p:cNvPr id="15" name="Rechteck 14"/>
            <p:cNvSpPr/>
            <p:nvPr/>
          </p:nvSpPr>
          <p:spPr bwMode="auto">
            <a:xfrm>
              <a:off x="7077646" y="4341165"/>
              <a:ext cx="230658" cy="195323"/>
            </a:xfrm>
            <a:prstGeom prst="rect">
              <a:avLst/>
            </a:prstGeom>
            <a:noFill/>
            <a:ln w="1587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800" b="1" i="0" u="none" strike="noStrike" cap="none" normalizeH="0" baseline="0" smtClean="0">
                <a:ln>
                  <a:noFill/>
                </a:ln>
                <a:solidFill>
                  <a:schemeClr val="tx1"/>
                </a:solidFill>
                <a:effectLst/>
                <a:latin typeface="Arial" charset="0"/>
              </a:endParaRPr>
            </a:p>
          </p:txBody>
        </p:sp>
        <p:sp>
          <p:nvSpPr>
            <p:cNvPr id="16" name="Rechteck 15"/>
            <p:cNvSpPr/>
            <p:nvPr/>
          </p:nvSpPr>
          <p:spPr bwMode="auto">
            <a:xfrm>
              <a:off x="6156176" y="5825965"/>
              <a:ext cx="230658" cy="195323"/>
            </a:xfrm>
            <a:prstGeom prst="rect">
              <a:avLst/>
            </a:prstGeom>
            <a:noFill/>
            <a:ln w="1587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800" b="1" i="0" u="none" strike="noStrike" cap="none" normalizeH="0" baseline="0" smtClean="0">
                <a:ln>
                  <a:noFill/>
                </a:ln>
                <a:solidFill>
                  <a:schemeClr val="tx1"/>
                </a:solidFill>
                <a:effectLst/>
                <a:latin typeface="Arial" charset="0"/>
              </a:endParaRPr>
            </a:p>
          </p:txBody>
        </p:sp>
        <p:pic>
          <p:nvPicPr>
            <p:cNvPr id="17"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29254" r="55541" b="20396"/>
            <a:stretch/>
          </p:blipFill>
          <p:spPr bwMode="auto">
            <a:xfrm>
              <a:off x="7380312" y="5157192"/>
              <a:ext cx="572071" cy="320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718278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3" end="1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feld 8"/>
          <p:cNvSpPr txBox="1"/>
          <p:nvPr/>
        </p:nvSpPr>
        <p:spPr>
          <a:xfrm>
            <a:off x="395536" y="1250892"/>
            <a:ext cx="7416824" cy="2062103"/>
          </a:xfrm>
          <a:prstGeom prst="rect">
            <a:avLst/>
          </a:prstGeom>
          <a:noFill/>
        </p:spPr>
        <p:txBody>
          <a:bodyPr wrap="square" rtlCol="0">
            <a:spAutoFit/>
          </a:bodyPr>
          <a:lstStyle/>
          <a:p>
            <a:r>
              <a:rPr lang="de-DE" sz="2200" b="1" dirty="0">
                <a:solidFill>
                  <a:schemeClr val="bg1">
                    <a:lumMod val="50000"/>
                  </a:schemeClr>
                </a:solidFill>
              </a:rPr>
              <a:t>Fall 4b: </a:t>
            </a:r>
            <a:r>
              <a:rPr lang="de-DE" sz="2200" dirty="0">
                <a:solidFill>
                  <a:schemeClr val="bg1">
                    <a:lumMod val="50000"/>
                  </a:schemeClr>
                </a:solidFill>
              </a:rPr>
              <a:t>LK an 2 Dienststellen ohne gemeinsamen</a:t>
            </a:r>
          </a:p>
          <a:p>
            <a:r>
              <a:rPr lang="de-DE" sz="2200" dirty="0">
                <a:solidFill>
                  <a:schemeClr val="bg1">
                    <a:lumMod val="50000"/>
                  </a:schemeClr>
                </a:solidFill>
              </a:rPr>
              <a:t>            </a:t>
            </a:r>
            <a:r>
              <a:rPr lang="de-DE" sz="2200" dirty="0" smtClean="0">
                <a:solidFill>
                  <a:schemeClr val="bg1">
                    <a:lumMod val="50000"/>
                  </a:schemeClr>
                </a:solidFill>
              </a:rPr>
              <a:t>  </a:t>
            </a:r>
            <a:r>
              <a:rPr lang="de-DE" sz="2200" dirty="0">
                <a:solidFill>
                  <a:schemeClr val="bg1">
                    <a:lumMod val="50000"/>
                  </a:schemeClr>
                </a:solidFill>
              </a:rPr>
              <a:t>DSS, 2 Dienstverhältnisse</a:t>
            </a:r>
          </a:p>
          <a:p>
            <a:endParaRPr lang="de-DE" dirty="0" smtClean="0"/>
          </a:p>
          <a:p>
            <a:r>
              <a:rPr lang="de-DE" dirty="0" smtClean="0"/>
              <a:t>Beim Übernehmen der Lehrerdaten ist zu beachten, dass ASV derzeit beiden Schulen nur das Hauptdienstverhältnis der Lehrkraft in ASD zur Datenübernahme anbietet:</a:t>
            </a:r>
            <a:endParaRPr lang="de-DE" sz="1200" dirty="0" smtClean="0"/>
          </a:p>
          <a:p>
            <a:endParaRPr lang="de-DE" sz="1200" dirty="0"/>
          </a:p>
        </p:txBody>
      </p:sp>
      <p:grpSp>
        <p:nvGrpSpPr>
          <p:cNvPr id="2" name="Gruppieren 1"/>
          <p:cNvGrpSpPr/>
          <p:nvPr/>
        </p:nvGrpSpPr>
        <p:grpSpPr>
          <a:xfrm>
            <a:off x="579551" y="3087858"/>
            <a:ext cx="6019418" cy="3102405"/>
            <a:chOff x="579551" y="3087858"/>
            <a:chExt cx="6019418" cy="3102405"/>
          </a:xfrm>
        </p:grpSpPr>
        <p:pic>
          <p:nvPicPr>
            <p:cNvPr id="3" name="Grafik 2"/>
            <p:cNvPicPr>
              <a:picLocks noChangeAspect="1"/>
            </p:cNvPicPr>
            <p:nvPr/>
          </p:nvPicPr>
          <p:blipFill rotWithShape="1">
            <a:blip r:embed="rId3">
              <a:extLst>
                <a:ext uri="{28A0092B-C50C-407E-A947-70E740481C1C}">
                  <a14:useLocalDpi xmlns:a14="http://schemas.microsoft.com/office/drawing/2010/main" val="0"/>
                </a:ext>
              </a:extLst>
            </a:blip>
            <a:srcRect t="6472"/>
            <a:stretch/>
          </p:blipFill>
          <p:spPr>
            <a:xfrm>
              <a:off x="579551" y="3242268"/>
              <a:ext cx="5872490" cy="2947995"/>
            </a:xfrm>
            <a:prstGeom prst="rect">
              <a:avLst/>
            </a:prstGeom>
            <a:ln w="31750">
              <a:solidFill>
                <a:srgbClr val="008DF6"/>
              </a:solidFill>
            </a:ln>
          </p:spPr>
        </p:pic>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0152" y="3087858"/>
              <a:ext cx="658817" cy="308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592798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feld 8"/>
          <p:cNvSpPr txBox="1"/>
          <p:nvPr/>
        </p:nvSpPr>
        <p:spPr>
          <a:xfrm>
            <a:off x="395435" y="1250892"/>
            <a:ext cx="7416824" cy="4185761"/>
          </a:xfrm>
          <a:prstGeom prst="rect">
            <a:avLst/>
          </a:prstGeom>
          <a:noFill/>
        </p:spPr>
        <p:txBody>
          <a:bodyPr wrap="square" rtlCol="0">
            <a:spAutoFit/>
          </a:bodyPr>
          <a:lstStyle/>
          <a:p>
            <a:r>
              <a:rPr lang="de-DE" sz="2200" b="1" dirty="0" smtClean="0"/>
              <a:t>Fall 4c: </a:t>
            </a:r>
            <a:r>
              <a:rPr lang="de-DE" sz="2200" dirty="0" smtClean="0"/>
              <a:t>LK an 2 </a:t>
            </a:r>
            <a:r>
              <a:rPr lang="de-DE" sz="2200" dirty="0"/>
              <a:t>Dienststellen, 1 Schule meldet im </a:t>
            </a:r>
            <a:endParaRPr lang="de-DE" sz="2200" dirty="0" smtClean="0"/>
          </a:p>
          <a:p>
            <a:r>
              <a:rPr lang="de-DE" sz="2200" dirty="0"/>
              <a:t> </a:t>
            </a:r>
            <a:r>
              <a:rPr lang="de-DE" sz="2200" dirty="0" smtClean="0"/>
              <a:t>             Altverfahren, 2 Dienstverhältnisse</a:t>
            </a:r>
          </a:p>
          <a:p>
            <a:r>
              <a:rPr lang="de-DE" sz="2400" dirty="0" smtClean="0"/>
              <a:t> </a:t>
            </a:r>
            <a:endParaRPr lang="de-DE" dirty="0" smtClean="0"/>
          </a:p>
          <a:p>
            <a:pPr marL="285750" indent="-285750">
              <a:buFontTx/>
              <a:buChar char="-"/>
            </a:pPr>
            <a:r>
              <a:rPr lang="de-DE" dirty="0" smtClean="0"/>
              <a:t>Die ASD-Neu-Schule pflegt die ersten drei Reiter im Lehrermodul in ASV entsprechend des für sie zutreffenden Dienstverhältnisses. Insbesondere trägt sie sich selbst im Feld </a:t>
            </a:r>
            <a:r>
              <a:rPr lang="de-DE" i="1" dirty="0" smtClean="0">
                <a:hlinkClick r:id="rId3" action="ppaction://hlinksldjump"/>
              </a:rPr>
              <a:t>Hauptdienststelle</a:t>
            </a:r>
            <a:r>
              <a:rPr lang="de-DE" i="1" dirty="0" smtClean="0"/>
              <a:t> </a:t>
            </a:r>
            <a:r>
              <a:rPr lang="de-DE" dirty="0" smtClean="0"/>
              <a:t>ein.</a:t>
            </a:r>
          </a:p>
          <a:p>
            <a:endParaRPr lang="de-DE" dirty="0" smtClean="0"/>
          </a:p>
          <a:p>
            <a:pPr marL="285750" indent="-285750">
              <a:buFontTx/>
              <a:buChar char="-"/>
            </a:pPr>
            <a:r>
              <a:rPr lang="de-DE" dirty="0" smtClean="0"/>
              <a:t>Den Einsatz an der ASD-Alt-Schule im Rahmen des zweiten Dienstverhältnisses meldet die ASD-Neu-Schule nicht.</a:t>
            </a:r>
          </a:p>
          <a:p>
            <a:pPr marL="285750" indent="-285750">
              <a:buFontTx/>
              <a:buChar char="-"/>
            </a:pPr>
            <a:endParaRPr lang="de-DE" dirty="0"/>
          </a:p>
          <a:p>
            <a:pPr marL="285750" indent="-285750">
              <a:buFontTx/>
              <a:buChar char="-"/>
            </a:pPr>
            <a:r>
              <a:rPr lang="de-DE" dirty="0" smtClean="0"/>
              <a:t>Auf den ASD-Masken könnte ein Bilanzfehler entstehen, falls </a:t>
            </a:r>
            <a:r>
              <a:rPr lang="de-DE" dirty="0"/>
              <a:t>VIVA oder RELIS das </a:t>
            </a:r>
            <a:r>
              <a:rPr lang="de-DE" dirty="0" smtClean="0"/>
              <a:t>ASD-Alt-Dienstverhältnis melden. Andernfalls ist eine solche LK in ASD nicht von einer LK mit nur einem Dienstverhältnis zu unterscheiden.</a:t>
            </a:r>
          </a:p>
        </p:txBody>
      </p:sp>
    </p:spTree>
    <p:extLst>
      <p:ext uri="{BB962C8B-B14F-4D97-AF65-F5344CB8AC3E}">
        <p14:creationId xmlns:p14="http://schemas.microsoft.com/office/powerpoint/2010/main" val="1664497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3E303">
            <a:alpha val="15000"/>
          </a:srgbClr>
        </a:solidFill>
        <a:effectLst/>
      </p:bgPr>
    </p:bg>
    <p:spTree>
      <p:nvGrpSpPr>
        <p:cNvPr id="1" name=""/>
        <p:cNvGrpSpPr/>
        <p:nvPr/>
      </p:nvGrpSpPr>
      <p:grpSpPr>
        <a:xfrm>
          <a:off x="0" y="0"/>
          <a:ext cx="0" cy="0"/>
          <a:chOff x="0" y="0"/>
          <a:chExt cx="0" cy="0"/>
        </a:xfrm>
      </p:grpSpPr>
      <p:sp>
        <p:nvSpPr>
          <p:cNvPr id="9" name="Textfeld 8"/>
          <p:cNvSpPr txBox="1"/>
          <p:nvPr/>
        </p:nvSpPr>
        <p:spPr>
          <a:xfrm>
            <a:off x="395435" y="1250892"/>
            <a:ext cx="7416824" cy="4996240"/>
          </a:xfrm>
          <a:prstGeom prst="rect">
            <a:avLst/>
          </a:prstGeom>
          <a:noFill/>
        </p:spPr>
        <p:txBody>
          <a:bodyPr wrap="square" rtlCol="0">
            <a:spAutoFit/>
          </a:bodyPr>
          <a:lstStyle/>
          <a:p>
            <a:r>
              <a:rPr lang="de-DE" sz="2200" b="1" dirty="0" smtClean="0"/>
              <a:t>Herkunfts- und Verbrauchsstunden</a:t>
            </a:r>
            <a:endParaRPr lang="de-DE" dirty="0"/>
          </a:p>
          <a:p>
            <a:endParaRPr lang="de-DE" sz="1400" dirty="0" smtClean="0"/>
          </a:p>
          <a:p>
            <a:r>
              <a:rPr lang="de-DE" sz="1600" b="1" dirty="0" smtClean="0"/>
              <a:t>Herkunft</a:t>
            </a:r>
          </a:p>
          <a:p>
            <a:pPr>
              <a:tabLst>
                <a:tab pos="623888" algn="l"/>
                <a:tab pos="3675063" algn="l"/>
                <a:tab pos="5556250" algn="l"/>
                <a:tab pos="6096000" algn="l"/>
              </a:tabLst>
            </a:pPr>
            <a:r>
              <a:rPr lang="de-DE" sz="1400" dirty="0" smtClean="0"/>
              <a:t>UPZ	Unterrichtspflichtzeit	personenbezogen	Reiter </a:t>
            </a:r>
            <a:r>
              <a:rPr lang="de-DE" sz="1400" i="1" dirty="0"/>
              <a:t>Einsatz &lt;</a:t>
            </a:r>
            <a:r>
              <a:rPr lang="de-DE" sz="1400" i="1" dirty="0" smtClean="0"/>
              <a:t>SJ&gt;</a:t>
            </a:r>
            <a:endParaRPr lang="de-DE" sz="1400" i="1" dirty="0"/>
          </a:p>
          <a:p>
            <a:pPr>
              <a:tabLst>
                <a:tab pos="623888" algn="l"/>
                <a:tab pos="3675063" algn="l"/>
                <a:tab pos="5556250" algn="l"/>
                <a:tab pos="6096000" algn="l"/>
              </a:tabLst>
            </a:pPr>
            <a:r>
              <a:rPr lang="de-DE" sz="1400" dirty="0" smtClean="0"/>
              <a:t>MM	Mehrung/Minderung	personenbezogen	Reiter </a:t>
            </a:r>
            <a:r>
              <a:rPr lang="de-DE" sz="1400" i="1" dirty="0"/>
              <a:t>Einsatz &lt;SJ</a:t>
            </a:r>
            <a:r>
              <a:rPr lang="de-DE" sz="1400" i="1" dirty="0" smtClean="0"/>
              <a:t>&gt;</a:t>
            </a:r>
          </a:p>
          <a:p>
            <a:pPr>
              <a:tabLst>
                <a:tab pos="623888" algn="l"/>
                <a:tab pos="3675063" algn="l"/>
                <a:tab pos="5556250" algn="l"/>
                <a:tab pos="6096000" algn="l"/>
              </a:tabLst>
            </a:pPr>
            <a:r>
              <a:rPr lang="de-DE" sz="1400" dirty="0"/>
              <a:t>AZK	Arbeitszeitkonto	personenbezogen	Reiter </a:t>
            </a:r>
            <a:r>
              <a:rPr lang="de-DE" sz="1400" i="1" dirty="0"/>
              <a:t>Einsatz &lt;SJ&gt;</a:t>
            </a:r>
          </a:p>
          <a:p>
            <a:pPr>
              <a:spcBef>
                <a:spcPts val="500"/>
              </a:spcBef>
              <a:tabLst>
                <a:tab pos="623888" algn="l"/>
                <a:tab pos="3675063" algn="l"/>
                <a:tab pos="5556250" algn="l"/>
                <a:tab pos="6096000" algn="l"/>
              </a:tabLst>
            </a:pPr>
            <a:r>
              <a:rPr lang="de-DE" sz="1400" dirty="0" smtClean="0"/>
              <a:t>MA	Mehrarbeit	dienststellenbezogen	Reiter </a:t>
            </a:r>
            <a:r>
              <a:rPr lang="de-DE" sz="1400" i="1" dirty="0" smtClean="0"/>
              <a:t>&lt;SNR&gt;</a:t>
            </a:r>
          </a:p>
          <a:p>
            <a:pPr>
              <a:tabLst>
                <a:tab pos="623888" algn="l"/>
                <a:tab pos="3675063" algn="l"/>
                <a:tab pos="5556250" algn="l"/>
                <a:tab pos="6096000" algn="l"/>
              </a:tabLst>
            </a:pPr>
            <a:r>
              <a:rPr lang="de-DE" sz="1400" dirty="0"/>
              <a:t>NT	Nebentätigkeit	dienststellenbezogen	Reiter </a:t>
            </a:r>
            <a:r>
              <a:rPr lang="de-DE" sz="1400" i="1" dirty="0"/>
              <a:t>&lt;SNR&gt;</a:t>
            </a:r>
          </a:p>
          <a:p>
            <a:pPr>
              <a:tabLst>
                <a:tab pos="623888" algn="l"/>
                <a:tab pos="3675063" algn="l"/>
                <a:tab pos="5556250" algn="l"/>
                <a:tab pos="6096000" algn="l"/>
              </a:tabLst>
            </a:pPr>
            <a:endParaRPr lang="de-DE" sz="1400" b="1" dirty="0"/>
          </a:p>
          <a:p>
            <a:pPr>
              <a:tabLst>
                <a:tab pos="623888" algn="l"/>
                <a:tab pos="3675063" algn="l"/>
                <a:tab pos="5556250" algn="l"/>
                <a:tab pos="6096000" algn="l"/>
              </a:tabLst>
            </a:pPr>
            <a:r>
              <a:rPr lang="de-DE" sz="1600" b="1" dirty="0"/>
              <a:t>Verbrauch</a:t>
            </a:r>
          </a:p>
          <a:p>
            <a:pPr>
              <a:tabLst>
                <a:tab pos="623888" algn="l"/>
                <a:tab pos="3675063" algn="l"/>
                <a:tab pos="5556250" algn="l"/>
                <a:tab pos="6096000" algn="l"/>
              </a:tabLst>
            </a:pPr>
            <a:r>
              <a:rPr lang="de-DE" sz="1400" dirty="0" smtClean="0"/>
              <a:t>ABO</a:t>
            </a:r>
            <a:r>
              <a:rPr lang="de-DE" sz="1400" dirty="0"/>
              <a:t>	Abordnung (an nichtschulische DST)	personenbezogen	Reiter </a:t>
            </a:r>
            <a:r>
              <a:rPr lang="de-DE" sz="1400" i="1" dirty="0"/>
              <a:t>Einsatz &lt;SJ&gt;</a:t>
            </a:r>
            <a:endParaRPr lang="de-DE" sz="1400" dirty="0"/>
          </a:p>
          <a:p>
            <a:pPr>
              <a:tabLst>
                <a:tab pos="623888" algn="l"/>
                <a:tab pos="3675063" algn="l"/>
                <a:tab pos="5556250" algn="l"/>
                <a:tab pos="6096000" algn="l"/>
              </a:tabLst>
            </a:pPr>
            <a:r>
              <a:rPr lang="de-DE" sz="1400" dirty="0" smtClean="0"/>
              <a:t>ERM	Ermäßigung	personenbezogen	Reiter </a:t>
            </a:r>
            <a:r>
              <a:rPr lang="de-DE" sz="1400" i="1" dirty="0" smtClean="0"/>
              <a:t>Einsatz &lt;</a:t>
            </a:r>
            <a:r>
              <a:rPr lang="de-DE" sz="1400" i="1" dirty="0"/>
              <a:t>SJ</a:t>
            </a:r>
            <a:r>
              <a:rPr lang="de-DE" sz="1400" i="1" dirty="0" smtClean="0"/>
              <a:t>&gt;</a:t>
            </a:r>
            <a:endParaRPr lang="de-DE" sz="1400" dirty="0" smtClean="0"/>
          </a:p>
          <a:p>
            <a:pPr>
              <a:tabLst>
                <a:tab pos="623888" algn="l"/>
                <a:tab pos="3675063" algn="l"/>
                <a:tab pos="5556250" algn="l"/>
                <a:tab pos="6096000" algn="l"/>
              </a:tabLst>
            </a:pPr>
            <a:r>
              <a:rPr lang="de-DE" sz="1400" dirty="0" smtClean="0"/>
              <a:t>ABW	Abwesenheit mit Dienstbezügen	personenbezogen	Reiter </a:t>
            </a:r>
            <a:r>
              <a:rPr lang="de-DE" sz="1400" i="1" dirty="0" smtClean="0"/>
              <a:t>Einsatz &lt;</a:t>
            </a:r>
            <a:r>
              <a:rPr lang="de-DE" sz="1400" i="1" dirty="0"/>
              <a:t>SJ</a:t>
            </a:r>
            <a:r>
              <a:rPr lang="de-DE" sz="1400" i="1" dirty="0" smtClean="0"/>
              <a:t>&gt;</a:t>
            </a:r>
            <a:endParaRPr lang="de-DE" sz="1400" dirty="0" smtClean="0"/>
          </a:p>
          <a:p>
            <a:pPr>
              <a:tabLst>
                <a:tab pos="623888" algn="l"/>
                <a:tab pos="3675063" algn="l"/>
                <a:tab pos="5556250" algn="l"/>
                <a:tab pos="6096000" algn="l"/>
              </a:tabLst>
            </a:pPr>
            <a:r>
              <a:rPr lang="de-DE" sz="1400" dirty="0" smtClean="0"/>
              <a:t>FRE	Freistellungsphase	personenbezogen	Reiter </a:t>
            </a:r>
            <a:r>
              <a:rPr lang="de-DE" sz="1400" i="1" dirty="0" smtClean="0"/>
              <a:t>Einsatz &lt;</a:t>
            </a:r>
            <a:r>
              <a:rPr lang="de-DE" sz="1400" i="1" dirty="0"/>
              <a:t>SJ</a:t>
            </a:r>
            <a:r>
              <a:rPr lang="de-DE" sz="1400" i="1" dirty="0" smtClean="0"/>
              <a:t>&gt;</a:t>
            </a:r>
          </a:p>
          <a:p>
            <a:pPr>
              <a:spcBef>
                <a:spcPts val="500"/>
              </a:spcBef>
              <a:tabLst>
                <a:tab pos="623888" algn="l"/>
                <a:tab pos="3675063" algn="l"/>
                <a:tab pos="5556250" algn="l"/>
                <a:tab pos="6096000" algn="l"/>
              </a:tabLst>
            </a:pPr>
            <a:r>
              <a:rPr lang="de-DE" sz="1400" dirty="0"/>
              <a:t>UNT	Unterricht	dienststellenbezogen	Reiter </a:t>
            </a:r>
            <a:r>
              <a:rPr lang="de-DE" sz="1400" i="1" dirty="0"/>
              <a:t>&lt;SNR&gt;</a:t>
            </a:r>
          </a:p>
          <a:p>
            <a:pPr>
              <a:tabLst>
                <a:tab pos="623888" algn="l"/>
                <a:tab pos="3675063" algn="l"/>
                <a:tab pos="5556250" algn="l"/>
                <a:tab pos="6096000" algn="l"/>
              </a:tabLst>
            </a:pPr>
            <a:r>
              <a:rPr lang="de-DE" sz="1400" dirty="0"/>
              <a:t>RES	Vertretungsreserve	dienststellenbezogen	Reiter </a:t>
            </a:r>
            <a:r>
              <a:rPr lang="de-DE" sz="1400" i="1" dirty="0"/>
              <a:t>&lt;SNR&gt;</a:t>
            </a:r>
          </a:p>
          <a:p>
            <a:pPr>
              <a:tabLst>
                <a:tab pos="623888" algn="l"/>
                <a:tab pos="3675063" algn="l"/>
                <a:tab pos="5556250" algn="l"/>
                <a:tab pos="6096000" algn="l"/>
              </a:tabLst>
            </a:pPr>
            <a:r>
              <a:rPr lang="de-DE" sz="1400" dirty="0"/>
              <a:t>PFB	Pflege, Förderung, Betreuung	dienststellenbezogen	Reiter </a:t>
            </a:r>
            <a:r>
              <a:rPr lang="de-DE" sz="1400" i="1" dirty="0"/>
              <a:t>&lt;SNR&gt;</a:t>
            </a:r>
          </a:p>
          <a:p>
            <a:pPr>
              <a:tabLst>
                <a:tab pos="623888" algn="l"/>
                <a:tab pos="3675063" algn="l"/>
                <a:tab pos="5556250" algn="l"/>
                <a:tab pos="6096000" algn="l"/>
              </a:tabLst>
            </a:pPr>
            <a:r>
              <a:rPr lang="de-DE" sz="1400" dirty="0"/>
              <a:t>ANR	Anrechnung	dienststellenbezogen	Reiter </a:t>
            </a:r>
            <a:r>
              <a:rPr lang="de-DE" sz="1400" i="1" dirty="0"/>
              <a:t>&lt;SNR&gt;</a:t>
            </a:r>
          </a:p>
          <a:p>
            <a:pPr>
              <a:tabLst>
                <a:tab pos="623888" algn="l"/>
                <a:tab pos="3675063" algn="l"/>
                <a:tab pos="5556250" algn="l"/>
                <a:tab pos="6096000" algn="l"/>
              </a:tabLst>
            </a:pPr>
            <a:endParaRPr lang="de-DE" sz="1400" dirty="0" smtClean="0"/>
          </a:p>
          <a:p>
            <a:pPr>
              <a:tabLst>
                <a:tab pos="803275" algn="l"/>
                <a:tab pos="5292725" algn="l"/>
              </a:tabLst>
            </a:pPr>
            <a:endParaRPr lang="de-DE" sz="1600" dirty="0"/>
          </a:p>
          <a:p>
            <a:pPr>
              <a:tabLst>
                <a:tab pos="803275" algn="l"/>
                <a:tab pos="5292725" algn="l"/>
              </a:tabLst>
            </a:pPr>
            <a:r>
              <a:rPr lang="de-DE" sz="1600" dirty="0" smtClean="0"/>
              <a:t>	</a:t>
            </a:r>
            <a:r>
              <a:rPr lang="de-DE" dirty="0" smtClean="0"/>
              <a:t>		</a:t>
            </a:r>
            <a:endParaRPr lang="de-DE" dirty="0"/>
          </a:p>
        </p:txBody>
      </p:sp>
      <p:sp>
        <p:nvSpPr>
          <p:cNvPr id="3" name="Textfeld 2"/>
          <p:cNvSpPr txBox="1"/>
          <p:nvPr/>
        </p:nvSpPr>
        <p:spPr>
          <a:xfrm>
            <a:off x="395435" y="5805264"/>
            <a:ext cx="7344917" cy="584775"/>
          </a:xfrm>
          <a:prstGeom prst="rect">
            <a:avLst/>
          </a:prstGeom>
          <a:noFill/>
          <a:ln>
            <a:solidFill>
              <a:schemeClr val="tx2"/>
            </a:solidFill>
          </a:ln>
        </p:spPr>
        <p:txBody>
          <a:bodyPr wrap="square" rtlCol="0">
            <a:spAutoFit/>
          </a:bodyPr>
          <a:lstStyle/>
          <a:p>
            <a:r>
              <a:rPr lang="de-DE" sz="1600" dirty="0"/>
              <a:t>Die Summe der Herkunftsstunden pro Lehrkraft ist immer gleich der Summe der Verbrauchsstunden.</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4208" y="1739737"/>
            <a:ext cx="658817" cy="308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Interaktive Schaltfläche: Zurück oder Vorherige(r) 4">
            <a:hlinkClick r:id="" action="ppaction://hlinkshowjump?jump=lastslideviewed" highlightClick="1"/>
          </p:cNvPr>
          <p:cNvSpPr/>
          <p:nvPr/>
        </p:nvSpPr>
        <p:spPr bwMode="auto">
          <a:xfrm>
            <a:off x="8028384" y="6377751"/>
            <a:ext cx="288032" cy="250328"/>
          </a:xfrm>
          <a:prstGeom prst="actionButtonBackPrevious">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800" b="1"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6586946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feld 8"/>
          <p:cNvSpPr txBox="1"/>
          <p:nvPr/>
        </p:nvSpPr>
        <p:spPr>
          <a:xfrm>
            <a:off x="395435" y="1250892"/>
            <a:ext cx="7416824" cy="3785652"/>
          </a:xfrm>
          <a:prstGeom prst="rect">
            <a:avLst/>
          </a:prstGeom>
          <a:noFill/>
        </p:spPr>
        <p:txBody>
          <a:bodyPr wrap="square" rtlCol="0">
            <a:spAutoFit/>
          </a:bodyPr>
          <a:lstStyle/>
          <a:p>
            <a:r>
              <a:rPr lang="de-DE" sz="2200" b="1" dirty="0" smtClean="0">
                <a:solidFill>
                  <a:schemeClr val="bg1">
                    <a:lumMod val="50000"/>
                  </a:schemeClr>
                </a:solidFill>
              </a:rPr>
              <a:t>Fall 1: </a:t>
            </a:r>
            <a:r>
              <a:rPr lang="de-DE" sz="2400" dirty="0">
                <a:solidFill>
                  <a:schemeClr val="bg1">
                    <a:lumMod val="50000"/>
                  </a:schemeClr>
                </a:solidFill>
              </a:rPr>
              <a:t>LK an 1 Dienststelle mit 1 </a:t>
            </a:r>
            <a:r>
              <a:rPr lang="de-DE" sz="2400" dirty="0" smtClean="0">
                <a:solidFill>
                  <a:schemeClr val="bg1">
                    <a:lumMod val="50000"/>
                  </a:schemeClr>
                </a:solidFill>
              </a:rPr>
              <a:t>Dienstverhältnis</a:t>
            </a:r>
            <a:endParaRPr lang="de-DE" sz="2400" dirty="0">
              <a:solidFill>
                <a:schemeClr val="bg1">
                  <a:lumMod val="50000"/>
                </a:schemeClr>
              </a:solidFill>
            </a:endParaRPr>
          </a:p>
          <a:p>
            <a:endParaRPr lang="de-DE" dirty="0" smtClean="0"/>
          </a:p>
          <a:p>
            <a:r>
              <a:rPr lang="de-DE" dirty="0" smtClean="0"/>
              <a:t>Der Beschäftigungsumfang ist auf dem Reiter </a:t>
            </a:r>
            <a:r>
              <a:rPr lang="de-DE" i="1" dirty="0" smtClean="0"/>
              <a:t>Einsatz &lt;SJ&gt;</a:t>
            </a:r>
            <a:r>
              <a:rPr lang="de-DE" dirty="0" smtClean="0"/>
              <a:t> einzugeben. In manchen Fällen, abhängig von Lehramt und Schulart (Reiter </a:t>
            </a:r>
            <a:r>
              <a:rPr lang="de-DE" i="1" dirty="0" smtClean="0"/>
              <a:t>Dienst</a:t>
            </a:r>
            <a:r>
              <a:rPr lang="de-DE" dirty="0" smtClean="0"/>
              <a:t>), kann die UPZ einer VZ-LK in ASV auch automatisch berechnet werden.</a:t>
            </a:r>
          </a:p>
          <a:p>
            <a:pPr marL="285750" indent="-285750">
              <a:buFontTx/>
              <a:buChar char="-"/>
            </a:pPr>
            <a:endParaRPr lang="de-DE" dirty="0"/>
          </a:p>
          <a:p>
            <a:pPr marL="285750" indent="-285750">
              <a:buFontTx/>
              <a:buChar char="-"/>
            </a:pPr>
            <a:endParaRPr lang="de-DE" dirty="0" smtClean="0"/>
          </a:p>
          <a:p>
            <a:pPr marL="285750" indent="-285750">
              <a:buFontTx/>
              <a:buChar char="-"/>
            </a:pPr>
            <a:endParaRPr lang="de-DE" dirty="0"/>
          </a:p>
          <a:p>
            <a:pPr marL="285750" indent="-285750">
              <a:buFontTx/>
              <a:buChar char="-"/>
            </a:pPr>
            <a:endParaRPr lang="de-DE" dirty="0" smtClean="0"/>
          </a:p>
          <a:p>
            <a:endParaRPr lang="de-DE" dirty="0" smtClean="0">
              <a:solidFill>
                <a:srgbClr val="FF0000"/>
              </a:solidFill>
            </a:endParaRPr>
          </a:p>
          <a:p>
            <a:endParaRPr lang="de-DE" dirty="0">
              <a:solidFill>
                <a:srgbClr val="FF0000"/>
              </a:solidFill>
            </a:endParaRPr>
          </a:p>
          <a:p>
            <a:endParaRPr lang="de-DE" dirty="0" smtClean="0">
              <a:solidFill>
                <a:srgbClr val="FF0000"/>
              </a:solidFill>
            </a:endParaRPr>
          </a:p>
        </p:txBody>
      </p:sp>
      <p:grpSp>
        <p:nvGrpSpPr>
          <p:cNvPr id="2" name="Gruppieren 1"/>
          <p:cNvGrpSpPr/>
          <p:nvPr/>
        </p:nvGrpSpPr>
        <p:grpSpPr>
          <a:xfrm>
            <a:off x="539552" y="2981687"/>
            <a:ext cx="6213190" cy="3111609"/>
            <a:chOff x="509425" y="3120179"/>
            <a:chExt cx="6366831" cy="3117133"/>
          </a:xfrm>
        </p:grpSpPr>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425" y="3316157"/>
              <a:ext cx="6141406" cy="2921155"/>
            </a:xfrm>
            <a:prstGeom prst="rect">
              <a:avLst/>
            </a:prstGeom>
            <a:ln w="31750">
              <a:solidFill>
                <a:srgbClr val="008DF6"/>
              </a:solidFill>
            </a:ln>
          </p:spPr>
        </p:pic>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17439" y="3120179"/>
              <a:ext cx="658817" cy="308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33153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feld 8"/>
          <p:cNvSpPr txBox="1"/>
          <p:nvPr/>
        </p:nvSpPr>
        <p:spPr>
          <a:xfrm>
            <a:off x="395435" y="1250892"/>
            <a:ext cx="7416824" cy="4339650"/>
          </a:xfrm>
          <a:prstGeom prst="rect">
            <a:avLst/>
          </a:prstGeom>
          <a:noFill/>
        </p:spPr>
        <p:txBody>
          <a:bodyPr wrap="square" rtlCol="0">
            <a:spAutoFit/>
          </a:bodyPr>
          <a:lstStyle/>
          <a:p>
            <a:r>
              <a:rPr lang="de-DE" sz="2200" b="1" dirty="0" smtClean="0">
                <a:solidFill>
                  <a:schemeClr val="bg1">
                    <a:lumMod val="50000"/>
                  </a:schemeClr>
                </a:solidFill>
              </a:rPr>
              <a:t>Fall 1: </a:t>
            </a:r>
            <a:r>
              <a:rPr lang="de-DE" sz="2400" dirty="0">
                <a:solidFill>
                  <a:schemeClr val="bg1">
                    <a:lumMod val="50000"/>
                  </a:schemeClr>
                </a:solidFill>
              </a:rPr>
              <a:t>LK an 1 Dienststelle mit </a:t>
            </a:r>
            <a:r>
              <a:rPr lang="de-DE" sz="2400" dirty="0" smtClean="0">
                <a:solidFill>
                  <a:schemeClr val="bg1">
                    <a:lumMod val="50000"/>
                  </a:schemeClr>
                </a:solidFill>
              </a:rPr>
              <a:t>1 Dienstverhältnis</a:t>
            </a:r>
            <a:endParaRPr lang="de-DE" sz="2400" dirty="0">
              <a:solidFill>
                <a:schemeClr val="bg1">
                  <a:lumMod val="50000"/>
                </a:schemeClr>
              </a:solidFill>
            </a:endParaRPr>
          </a:p>
          <a:p>
            <a:endParaRPr lang="de-DE" dirty="0" smtClean="0"/>
          </a:p>
          <a:p>
            <a:r>
              <a:rPr lang="de-DE" dirty="0" smtClean="0"/>
              <a:t>Auf der ASD-Maske US 01 50 wird für die Schulaufsicht eine Soll-UPZ angezeigt, die mit der Summe der von der Schule gemeldeten Stunden abgeglichen wird</a:t>
            </a:r>
            <a:r>
              <a:rPr lang="de-DE" dirty="0"/>
              <a:t>. Diese Soll-UPZ wird von ASD bei Vollzeit-LK anhand der gemeldeten wissenschaftlichen und nichtwissenschaftlichen Stunden und der Schulart berechnet, bei TZ-LK aus VIVA bzw. RELIS übernommen.</a:t>
            </a:r>
          </a:p>
          <a:p>
            <a:endParaRPr lang="de-DE" dirty="0" smtClean="0"/>
          </a:p>
          <a:p>
            <a:endParaRPr lang="de-DE" dirty="0"/>
          </a:p>
          <a:p>
            <a:endParaRPr lang="de-DE" dirty="0" smtClean="0"/>
          </a:p>
          <a:p>
            <a:endParaRPr lang="de-DE" dirty="0"/>
          </a:p>
          <a:p>
            <a:endParaRPr lang="de-DE" dirty="0" smtClean="0"/>
          </a:p>
          <a:p>
            <a:endParaRPr lang="de-DE" dirty="0" smtClean="0"/>
          </a:p>
          <a:p>
            <a:endParaRPr lang="de-DE" dirty="0" smtClean="0"/>
          </a:p>
        </p:txBody>
      </p:sp>
      <p:grpSp>
        <p:nvGrpSpPr>
          <p:cNvPr id="3" name="Gruppieren 2"/>
          <p:cNvGrpSpPr/>
          <p:nvPr/>
        </p:nvGrpSpPr>
        <p:grpSpPr>
          <a:xfrm>
            <a:off x="467544" y="3717032"/>
            <a:ext cx="5756647" cy="1359908"/>
            <a:chOff x="467544" y="3196566"/>
            <a:chExt cx="5756647" cy="1359908"/>
          </a:xfrm>
        </p:grpSpPr>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3356992"/>
              <a:ext cx="5616624" cy="1199482"/>
            </a:xfrm>
            <a:prstGeom prst="rect">
              <a:avLst/>
            </a:prstGeom>
            <a:ln w="31750">
              <a:solidFill>
                <a:srgbClr val="C00000"/>
              </a:solidFill>
            </a:ln>
          </p:spPr>
        </p:pic>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29254" r="55541" b="20396"/>
            <a:stretch/>
          </p:blipFill>
          <p:spPr bwMode="auto">
            <a:xfrm>
              <a:off x="5652120" y="3196566"/>
              <a:ext cx="572071" cy="320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feld 4"/>
            <p:cNvSpPr txBox="1"/>
            <p:nvPr/>
          </p:nvSpPr>
          <p:spPr>
            <a:xfrm>
              <a:off x="5672476" y="4149080"/>
              <a:ext cx="365806" cy="369332"/>
            </a:xfrm>
            <a:prstGeom prst="rect">
              <a:avLst/>
            </a:prstGeom>
            <a:noFill/>
          </p:spPr>
          <p:txBody>
            <a:bodyPr wrap="none" rtlCol="0">
              <a:spAutoFit/>
            </a:bodyPr>
            <a:lstStyle/>
            <a:p>
              <a:r>
                <a:rPr lang="de-DE" dirty="0" smtClean="0">
                  <a:solidFill>
                    <a:srgbClr val="00CC00"/>
                  </a:solidFill>
                  <a:sym typeface="Wingdings"/>
                </a:rPr>
                <a:t></a:t>
              </a:r>
              <a:endParaRPr lang="de-DE" dirty="0">
                <a:solidFill>
                  <a:srgbClr val="00CC00"/>
                </a:solidFill>
              </a:endParaRPr>
            </a:p>
          </p:txBody>
        </p:sp>
      </p:grpSp>
    </p:spTree>
    <p:extLst>
      <p:ext uri="{BB962C8B-B14F-4D97-AF65-F5344CB8AC3E}">
        <p14:creationId xmlns:p14="http://schemas.microsoft.com/office/powerpoint/2010/main" val="3458031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feld 8"/>
          <p:cNvSpPr txBox="1"/>
          <p:nvPr/>
        </p:nvSpPr>
        <p:spPr>
          <a:xfrm>
            <a:off x="395435" y="1250892"/>
            <a:ext cx="7416824" cy="1846659"/>
          </a:xfrm>
          <a:prstGeom prst="rect">
            <a:avLst/>
          </a:prstGeom>
          <a:noFill/>
        </p:spPr>
        <p:txBody>
          <a:bodyPr wrap="square" rtlCol="0">
            <a:spAutoFit/>
          </a:bodyPr>
          <a:lstStyle/>
          <a:p>
            <a:r>
              <a:rPr lang="de-DE" sz="2200" b="1" dirty="0" smtClean="0">
                <a:solidFill>
                  <a:schemeClr val="bg1">
                    <a:lumMod val="50000"/>
                  </a:schemeClr>
                </a:solidFill>
              </a:rPr>
              <a:t>Fall 1: </a:t>
            </a:r>
            <a:r>
              <a:rPr lang="de-DE" sz="2400" dirty="0">
                <a:solidFill>
                  <a:schemeClr val="bg1">
                    <a:lumMod val="50000"/>
                  </a:schemeClr>
                </a:solidFill>
              </a:rPr>
              <a:t>LK an 1 Dienststelle mit 1 </a:t>
            </a:r>
            <a:r>
              <a:rPr lang="de-DE" sz="2400" dirty="0" smtClean="0">
                <a:solidFill>
                  <a:schemeClr val="bg1">
                    <a:lumMod val="50000"/>
                  </a:schemeClr>
                </a:solidFill>
              </a:rPr>
              <a:t>Dienstverhältnis</a:t>
            </a:r>
            <a:endParaRPr lang="de-DE" sz="2400" dirty="0">
              <a:solidFill>
                <a:schemeClr val="bg1">
                  <a:lumMod val="50000"/>
                </a:schemeClr>
              </a:solidFill>
            </a:endParaRPr>
          </a:p>
          <a:p>
            <a:endParaRPr lang="de-DE" dirty="0" smtClean="0"/>
          </a:p>
          <a:p>
            <a:r>
              <a:rPr lang="de-DE" dirty="0" smtClean="0"/>
              <a:t>Stimmen </a:t>
            </a:r>
            <a:r>
              <a:rPr lang="de-DE" dirty="0"/>
              <a:t>die </a:t>
            </a:r>
            <a:r>
              <a:rPr lang="de-DE" dirty="0" smtClean="0"/>
              <a:t>Meldungen aus VIVA bzw. RELIS und aus ASV </a:t>
            </a:r>
            <a:r>
              <a:rPr lang="de-DE" dirty="0"/>
              <a:t>überein, so ergibt sich in ASD folgendes Bild:</a:t>
            </a:r>
          </a:p>
          <a:p>
            <a:endParaRPr lang="de-DE" dirty="0" smtClean="0"/>
          </a:p>
          <a:p>
            <a:pPr marL="285750" indent="-285750">
              <a:buFontTx/>
              <a:buChar char="-"/>
            </a:pPr>
            <a:endParaRPr lang="de-DE" dirty="0"/>
          </a:p>
        </p:txBody>
      </p:sp>
      <p:grpSp>
        <p:nvGrpSpPr>
          <p:cNvPr id="2" name="Gruppieren 1"/>
          <p:cNvGrpSpPr/>
          <p:nvPr/>
        </p:nvGrpSpPr>
        <p:grpSpPr>
          <a:xfrm>
            <a:off x="395435" y="2564904"/>
            <a:ext cx="7630952" cy="3506635"/>
            <a:chOff x="395435" y="2564904"/>
            <a:chExt cx="7630952" cy="3506635"/>
          </a:xfrm>
        </p:grpSpPr>
        <p:pic>
          <p:nvPicPr>
            <p:cNvPr id="3" name="Grafik 2"/>
            <p:cNvPicPr>
              <a:picLocks noChangeAspect="1"/>
            </p:cNvPicPr>
            <p:nvPr/>
          </p:nvPicPr>
          <p:blipFill rotWithShape="1">
            <a:blip r:embed="rId3">
              <a:extLst>
                <a:ext uri="{28A0092B-C50C-407E-A947-70E740481C1C}">
                  <a14:useLocalDpi xmlns:a14="http://schemas.microsoft.com/office/drawing/2010/main" val="0"/>
                </a:ext>
              </a:extLst>
            </a:blip>
            <a:srcRect b="16986"/>
            <a:stretch/>
          </p:blipFill>
          <p:spPr>
            <a:xfrm>
              <a:off x="395435" y="2780928"/>
              <a:ext cx="7344917" cy="1077359"/>
            </a:xfrm>
            <a:prstGeom prst="rect">
              <a:avLst/>
            </a:prstGeom>
            <a:ln w="31750">
              <a:solidFill>
                <a:srgbClr val="C00000"/>
              </a:solidFill>
            </a:ln>
          </p:spPr>
        </p:pic>
        <p:pic>
          <p:nvPicPr>
            <p:cNvPr id="4" name="Grafik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435" y="4172108"/>
              <a:ext cx="3599242" cy="1899431"/>
            </a:xfrm>
            <a:prstGeom prst="rect">
              <a:avLst/>
            </a:prstGeom>
            <a:ln w="31750">
              <a:solidFill>
                <a:srgbClr val="C00000"/>
              </a:solidFill>
            </a:ln>
          </p:spPr>
        </p:pic>
        <p:pic>
          <p:nvPicPr>
            <p:cNvPr id="6" name="Grafik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03847" y="4719241"/>
              <a:ext cx="3708983" cy="792087"/>
            </a:xfrm>
            <a:prstGeom prst="rect">
              <a:avLst/>
            </a:prstGeom>
            <a:ln w="31750">
              <a:solidFill>
                <a:srgbClr val="C00000"/>
              </a:solidFill>
            </a:ln>
          </p:spPr>
        </p:pic>
        <p:pic>
          <p:nvPicPr>
            <p:cNvPr id="7"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t="29254" r="55541" b="20396"/>
            <a:stretch/>
          </p:blipFill>
          <p:spPr bwMode="auto">
            <a:xfrm>
              <a:off x="3635896" y="4011682"/>
              <a:ext cx="572071" cy="320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hteck 4"/>
            <p:cNvSpPr/>
            <p:nvPr/>
          </p:nvSpPr>
          <p:spPr bwMode="auto">
            <a:xfrm>
              <a:off x="4188960" y="3351089"/>
              <a:ext cx="1175128" cy="1080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800" b="1" i="0" u="none" strike="noStrike" cap="none" normalizeH="0" baseline="0" smtClean="0">
                <a:ln>
                  <a:noFill/>
                </a:ln>
                <a:solidFill>
                  <a:schemeClr val="tx1"/>
                </a:solidFill>
                <a:effectLst/>
                <a:latin typeface="Arial" charset="0"/>
              </a:endParaRPr>
            </a:p>
          </p:txBody>
        </p:sp>
        <p:sp>
          <p:nvSpPr>
            <p:cNvPr id="12" name="Rechteck 11"/>
            <p:cNvSpPr/>
            <p:nvPr/>
          </p:nvSpPr>
          <p:spPr bwMode="auto">
            <a:xfrm>
              <a:off x="4188960" y="3531121"/>
              <a:ext cx="1175128" cy="1080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800" b="1" i="0" u="none" strike="noStrike" cap="none" normalizeH="0" baseline="0" smtClean="0">
                <a:ln>
                  <a:noFill/>
                </a:ln>
                <a:solidFill>
                  <a:schemeClr val="tx1"/>
                </a:solidFill>
                <a:effectLst/>
                <a:latin typeface="Arial" charset="0"/>
              </a:endParaRPr>
            </a:p>
          </p:txBody>
        </p:sp>
        <p:sp>
          <p:nvSpPr>
            <p:cNvPr id="13" name="Rechteck 12"/>
            <p:cNvSpPr/>
            <p:nvPr/>
          </p:nvSpPr>
          <p:spPr bwMode="auto">
            <a:xfrm>
              <a:off x="4188960" y="3711129"/>
              <a:ext cx="1175128" cy="1080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800" b="1" i="0" u="none" strike="noStrike" cap="none" normalizeH="0" baseline="0" smtClean="0">
                <a:ln>
                  <a:noFill/>
                </a:ln>
                <a:solidFill>
                  <a:schemeClr val="tx1"/>
                </a:solidFill>
                <a:effectLst/>
                <a:latin typeface="Arial" charset="0"/>
              </a:endParaRPr>
            </a:p>
          </p:txBody>
        </p:sp>
        <p:pic>
          <p:nvPicPr>
            <p:cNvPr id="11"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t="29254" r="55541" b="20396"/>
            <a:stretch/>
          </p:blipFill>
          <p:spPr bwMode="auto">
            <a:xfrm>
              <a:off x="7380312" y="2564904"/>
              <a:ext cx="572071" cy="320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t="29254" r="55541" b="20396"/>
            <a:stretch/>
          </p:blipFill>
          <p:spPr bwMode="auto">
            <a:xfrm>
              <a:off x="7454316" y="4484933"/>
              <a:ext cx="572071" cy="320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831735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feld 8"/>
          <p:cNvSpPr txBox="1"/>
          <p:nvPr/>
        </p:nvSpPr>
        <p:spPr>
          <a:xfrm>
            <a:off x="395435" y="1250892"/>
            <a:ext cx="7416824" cy="4616648"/>
          </a:xfrm>
          <a:prstGeom prst="rect">
            <a:avLst/>
          </a:prstGeom>
          <a:noFill/>
        </p:spPr>
        <p:txBody>
          <a:bodyPr wrap="square" rtlCol="0">
            <a:spAutoFit/>
          </a:bodyPr>
          <a:lstStyle/>
          <a:p>
            <a:r>
              <a:rPr lang="de-DE" sz="2200" b="1" dirty="0" smtClean="0">
                <a:solidFill>
                  <a:schemeClr val="bg1">
                    <a:lumMod val="50000"/>
                  </a:schemeClr>
                </a:solidFill>
              </a:rPr>
              <a:t>Fall 1: </a:t>
            </a:r>
            <a:r>
              <a:rPr lang="de-DE" sz="2400" dirty="0">
                <a:solidFill>
                  <a:schemeClr val="bg1">
                    <a:lumMod val="50000"/>
                  </a:schemeClr>
                </a:solidFill>
              </a:rPr>
              <a:t>LK an 1 Dienststelle mit 1 </a:t>
            </a:r>
            <a:r>
              <a:rPr lang="de-DE" sz="2400" dirty="0" smtClean="0">
                <a:solidFill>
                  <a:schemeClr val="bg1">
                    <a:lumMod val="50000"/>
                  </a:schemeClr>
                </a:solidFill>
              </a:rPr>
              <a:t>Dienstverhältnis</a:t>
            </a:r>
            <a:endParaRPr lang="de-DE" sz="2400" dirty="0">
              <a:solidFill>
                <a:schemeClr val="bg1">
                  <a:lumMod val="50000"/>
                </a:schemeClr>
              </a:solidFill>
            </a:endParaRPr>
          </a:p>
          <a:p>
            <a:endParaRPr lang="de-DE" dirty="0" smtClean="0"/>
          </a:p>
          <a:p>
            <a:r>
              <a:rPr lang="de-DE" dirty="0" smtClean="0"/>
              <a:t>Bilanzfehler können </a:t>
            </a:r>
            <a:r>
              <a:rPr lang="de-DE" b="1" dirty="0" smtClean="0"/>
              <a:t>trotz korrekter Erfassung durch die Schule </a:t>
            </a:r>
            <a:r>
              <a:rPr lang="de-DE" dirty="0" smtClean="0"/>
              <a:t>u. a. entstehen, </a:t>
            </a:r>
          </a:p>
          <a:p>
            <a:endParaRPr lang="de-DE" dirty="0" smtClean="0"/>
          </a:p>
          <a:p>
            <a:pPr marL="285750" indent="-285750">
              <a:buFontTx/>
              <a:buChar char="-"/>
            </a:pPr>
            <a:r>
              <a:rPr lang="de-DE" dirty="0" smtClean="0"/>
              <a:t>wenn sich Stammschule oder Rechtsverhältnis der LK ändern und dies in VIVA noch nicht erfasst ist.</a:t>
            </a:r>
          </a:p>
          <a:p>
            <a:pPr marL="285750" indent="-285750">
              <a:buFontTx/>
              <a:buChar char="-"/>
            </a:pPr>
            <a:r>
              <a:rPr lang="de-DE" dirty="0" smtClean="0"/>
              <a:t>wenn der Teilzeitstundenumfang in VIVA nicht korrekt eingetragen ist.</a:t>
            </a:r>
          </a:p>
          <a:p>
            <a:pPr marL="285750" indent="-285750">
              <a:buFontTx/>
              <a:buChar char="-"/>
            </a:pPr>
            <a:r>
              <a:rPr lang="de-DE" dirty="0" smtClean="0"/>
              <a:t>wenn sich die LK in der Freistellungsphase des Altersteilzeitmodells befindet.</a:t>
            </a:r>
          </a:p>
          <a:p>
            <a:pPr marL="285750" indent="-285750">
              <a:buFontTx/>
              <a:buChar char="-"/>
            </a:pPr>
            <a:r>
              <a:rPr lang="de-DE" dirty="0" smtClean="0"/>
              <a:t>wenn sich die LK in Mutterschutz befindet.</a:t>
            </a:r>
          </a:p>
          <a:p>
            <a:pPr marL="285750" indent="-285750">
              <a:buFontTx/>
              <a:buChar char="-"/>
            </a:pPr>
            <a:endParaRPr lang="de-DE" dirty="0"/>
          </a:p>
          <a:p>
            <a:r>
              <a:rPr lang="de-DE" dirty="0" smtClean="0"/>
              <a:t>In solchen Fällen verhindern Bilanzfehler eine </a:t>
            </a:r>
            <a:r>
              <a:rPr lang="de-DE" dirty="0"/>
              <a:t>schulaufsichtliche </a:t>
            </a:r>
            <a:r>
              <a:rPr lang="de-DE" dirty="0" smtClean="0"/>
              <a:t>Freigabe </a:t>
            </a:r>
            <a:r>
              <a:rPr lang="de-DE" b="1" dirty="0" smtClean="0"/>
              <a:t>nicht</a:t>
            </a:r>
            <a:r>
              <a:rPr lang="de-DE" dirty="0" smtClean="0"/>
              <a:t>.</a:t>
            </a:r>
          </a:p>
          <a:p>
            <a:endParaRPr lang="de-DE" dirty="0" smtClean="0"/>
          </a:p>
        </p:txBody>
      </p:sp>
    </p:spTree>
    <p:extLst>
      <p:ext uri="{BB962C8B-B14F-4D97-AF65-F5344CB8AC3E}">
        <p14:creationId xmlns:p14="http://schemas.microsoft.com/office/powerpoint/2010/main" val="2650858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3E303">
            <a:alpha val="15000"/>
          </a:srgbClr>
        </a:solidFill>
        <a:effectLst/>
      </p:bgPr>
    </p:bg>
    <p:spTree>
      <p:nvGrpSpPr>
        <p:cNvPr id="1" name=""/>
        <p:cNvGrpSpPr/>
        <p:nvPr/>
      </p:nvGrpSpPr>
      <p:grpSpPr>
        <a:xfrm>
          <a:off x="0" y="0"/>
          <a:ext cx="0" cy="0"/>
          <a:chOff x="0" y="0"/>
          <a:chExt cx="0" cy="0"/>
        </a:xfrm>
      </p:grpSpPr>
      <p:sp>
        <p:nvSpPr>
          <p:cNvPr id="9" name="Textfeld 8"/>
          <p:cNvSpPr txBox="1"/>
          <p:nvPr/>
        </p:nvSpPr>
        <p:spPr>
          <a:xfrm>
            <a:off x="395435" y="1250892"/>
            <a:ext cx="7416824" cy="5386090"/>
          </a:xfrm>
          <a:prstGeom prst="rect">
            <a:avLst/>
          </a:prstGeom>
          <a:noFill/>
        </p:spPr>
        <p:txBody>
          <a:bodyPr wrap="square" rtlCol="0">
            <a:spAutoFit/>
          </a:bodyPr>
          <a:lstStyle/>
          <a:p>
            <a:r>
              <a:rPr lang="de-DE" sz="2200" b="1" dirty="0" smtClean="0"/>
              <a:t>Hauptdienstverhältnis innerhalb eines DSS</a:t>
            </a:r>
          </a:p>
          <a:p>
            <a:endParaRPr lang="de-DE" dirty="0" smtClean="0"/>
          </a:p>
          <a:p>
            <a:pPr marL="285750" indent="-285750">
              <a:buFontTx/>
              <a:buChar char="-"/>
            </a:pPr>
            <a:r>
              <a:rPr lang="de-DE" sz="1600" dirty="0"/>
              <a:t>Grundsätzlich </a:t>
            </a:r>
            <a:r>
              <a:rPr lang="de-DE" sz="1600" dirty="0" smtClean="0"/>
              <a:t>sind </a:t>
            </a:r>
            <a:r>
              <a:rPr lang="de-DE" sz="1600" dirty="0"/>
              <a:t>für eine LK in einem DSS nur diejenigen </a:t>
            </a:r>
            <a:r>
              <a:rPr lang="de-DE" sz="1600" dirty="0" smtClean="0"/>
              <a:t>Dienst-verhältnisse zu erfassen, </a:t>
            </a:r>
            <a:r>
              <a:rPr lang="de-DE" sz="1600" dirty="0"/>
              <a:t>die ganz oder teilweise </a:t>
            </a:r>
            <a:r>
              <a:rPr lang="de-DE" sz="1600" dirty="0" smtClean="0"/>
              <a:t>in </a:t>
            </a:r>
            <a:r>
              <a:rPr lang="de-DE" sz="1600" dirty="0"/>
              <a:t>diesem DSS abgeleistet werden. Insbesondere berichtet jede </a:t>
            </a:r>
            <a:r>
              <a:rPr lang="de-DE" sz="1600" dirty="0" smtClean="0"/>
              <a:t>Schule mit eigenem DSS </a:t>
            </a:r>
            <a:r>
              <a:rPr lang="de-DE" sz="1600" b="1" dirty="0"/>
              <a:t>nur über </a:t>
            </a:r>
            <a:r>
              <a:rPr lang="de-DE" sz="1600" b="1" dirty="0" smtClean="0"/>
              <a:t>diejenigen </a:t>
            </a:r>
            <a:r>
              <a:rPr lang="de-DE" sz="1600" b="1" dirty="0"/>
              <a:t>Dienstverhältnisse einer LK, die sie selbst betreffen</a:t>
            </a:r>
            <a:r>
              <a:rPr lang="de-DE" sz="1600" dirty="0"/>
              <a:t>.</a:t>
            </a:r>
          </a:p>
          <a:p>
            <a:pPr marL="285750" indent="-285750">
              <a:buFontTx/>
              <a:buChar char="-"/>
            </a:pPr>
            <a:endParaRPr lang="de-DE" sz="1600" dirty="0" smtClean="0"/>
          </a:p>
          <a:p>
            <a:pPr marL="285750" indent="-285750">
              <a:buFontTx/>
              <a:buChar char="-"/>
            </a:pPr>
            <a:r>
              <a:rPr lang="de-DE" sz="1600" dirty="0" smtClean="0"/>
              <a:t>Auf den Reitern </a:t>
            </a:r>
            <a:r>
              <a:rPr lang="de-DE" sz="1600" i="1" dirty="0" smtClean="0"/>
              <a:t>Dienst</a:t>
            </a:r>
            <a:r>
              <a:rPr lang="de-DE" sz="1600" dirty="0" smtClean="0"/>
              <a:t> und </a:t>
            </a:r>
            <a:r>
              <a:rPr lang="de-DE" sz="1600" i="1" dirty="0" smtClean="0"/>
              <a:t>Einsatz &lt;SJ&gt; </a:t>
            </a:r>
            <a:r>
              <a:rPr lang="de-DE" sz="1600" dirty="0" smtClean="0"/>
              <a:t>im </a:t>
            </a:r>
            <a:r>
              <a:rPr lang="de-DE" sz="1600" dirty="0"/>
              <a:t>Lehrermodul in ASV </a:t>
            </a:r>
            <a:r>
              <a:rPr lang="de-DE" sz="1600" dirty="0" smtClean="0"/>
              <a:t>können</a:t>
            </a:r>
            <a:r>
              <a:rPr lang="de-DE" sz="1600" dirty="0"/>
              <a:t> </a:t>
            </a:r>
            <a:r>
              <a:rPr lang="de-DE" sz="1600" dirty="0" smtClean="0"/>
              <a:t>lediglich </a:t>
            </a:r>
            <a:r>
              <a:rPr lang="de-DE" sz="1600" dirty="0"/>
              <a:t>zu </a:t>
            </a:r>
            <a:r>
              <a:rPr lang="de-DE" sz="1600" b="1" dirty="0"/>
              <a:t>einem</a:t>
            </a:r>
            <a:r>
              <a:rPr lang="de-DE" sz="1600" dirty="0"/>
              <a:t> </a:t>
            </a:r>
            <a:r>
              <a:rPr lang="de-DE" sz="1600" dirty="0" smtClean="0"/>
              <a:t>Dienstverhältnis der LK </a:t>
            </a:r>
            <a:r>
              <a:rPr lang="de-DE" sz="1600" dirty="0"/>
              <a:t>innerhalb </a:t>
            </a:r>
            <a:r>
              <a:rPr lang="de-DE" sz="1600" dirty="0" smtClean="0"/>
              <a:t>des </a:t>
            </a:r>
            <a:r>
              <a:rPr lang="de-DE" sz="1600" dirty="0"/>
              <a:t>DSS</a:t>
            </a:r>
            <a:r>
              <a:rPr lang="de-DE" sz="1600" dirty="0" smtClean="0"/>
              <a:t> Angaben gemacht werden:</a:t>
            </a:r>
            <a:endParaRPr lang="de-DE" sz="1600" dirty="0"/>
          </a:p>
          <a:p>
            <a:pPr marL="285750" indent="-285750">
              <a:buFontTx/>
              <a:buChar char="-"/>
            </a:pPr>
            <a:endParaRPr lang="de-DE" sz="1600" dirty="0" smtClean="0"/>
          </a:p>
          <a:p>
            <a:pPr marL="285750" indent="-285750">
              <a:buFontTx/>
              <a:buChar char="-"/>
            </a:pPr>
            <a:endParaRPr lang="de-DE" sz="1600" dirty="0"/>
          </a:p>
          <a:p>
            <a:endParaRPr lang="de-DE" sz="1600" dirty="0" smtClean="0"/>
          </a:p>
          <a:p>
            <a:pPr marL="285750" indent="-285750">
              <a:buFontTx/>
              <a:buChar char="-"/>
            </a:pPr>
            <a:endParaRPr lang="de-DE" sz="1600" dirty="0"/>
          </a:p>
          <a:p>
            <a:pPr marL="285750" indent="-285750">
              <a:buFontTx/>
              <a:buChar char="-"/>
            </a:pPr>
            <a:endParaRPr lang="de-DE" sz="1600" dirty="0" smtClean="0"/>
          </a:p>
          <a:p>
            <a:pPr marL="285750" indent="-285750">
              <a:buFontTx/>
              <a:buChar char="-"/>
            </a:pPr>
            <a:endParaRPr lang="de-DE" sz="1600" dirty="0" smtClean="0"/>
          </a:p>
          <a:p>
            <a:pPr marL="285750" indent="-285750">
              <a:buFontTx/>
              <a:buChar char="-"/>
            </a:pPr>
            <a:endParaRPr lang="de-DE" sz="1600" dirty="0" smtClean="0"/>
          </a:p>
          <a:p>
            <a:pPr marL="268288"/>
            <a:r>
              <a:rPr lang="de-DE" sz="1600" dirty="0"/>
              <a:t>In der Regel ist </a:t>
            </a:r>
            <a:r>
              <a:rPr lang="de-DE" sz="1600" dirty="0" smtClean="0"/>
              <a:t>hier </a:t>
            </a:r>
            <a:r>
              <a:rPr lang="de-DE" sz="1600" dirty="0"/>
              <a:t>das Dienstverhältnis mit dem größten </a:t>
            </a:r>
            <a:r>
              <a:rPr lang="de-DE" sz="1600" dirty="0" smtClean="0"/>
              <a:t>Beschäftigungs-umfang einzutragen, </a:t>
            </a:r>
            <a:r>
              <a:rPr lang="de-DE" sz="1600" dirty="0"/>
              <a:t>wobei VIVA- oder RELIS-Dienstverhältnisse Vorrang haben. Dieses </a:t>
            </a:r>
            <a:r>
              <a:rPr lang="de-DE" sz="1600" dirty="0" smtClean="0"/>
              <a:t>Dienstverhältnis wird als </a:t>
            </a:r>
            <a:r>
              <a:rPr lang="de-DE" sz="1600" b="1" dirty="0" smtClean="0"/>
              <a:t>Hauptdienstverhältnis </a:t>
            </a:r>
            <a:r>
              <a:rPr lang="de-DE" sz="1600" b="1" dirty="0"/>
              <a:t>innerhalb des </a:t>
            </a:r>
            <a:r>
              <a:rPr lang="de-DE" sz="1600" b="1" dirty="0" smtClean="0"/>
              <a:t>DSS</a:t>
            </a:r>
            <a:r>
              <a:rPr lang="de-DE" sz="1600" dirty="0" smtClean="0"/>
              <a:t> (im Folgenden kurz Hauptdienstverhältnis) bezeichnet. </a:t>
            </a:r>
          </a:p>
        </p:txBody>
      </p:sp>
      <p:grpSp>
        <p:nvGrpSpPr>
          <p:cNvPr id="2" name="Gruppieren 1"/>
          <p:cNvGrpSpPr/>
          <p:nvPr/>
        </p:nvGrpSpPr>
        <p:grpSpPr>
          <a:xfrm>
            <a:off x="914211" y="3802599"/>
            <a:ext cx="4491254" cy="1642625"/>
            <a:chOff x="914211" y="3802599"/>
            <a:chExt cx="4491254" cy="1642625"/>
          </a:xfrm>
        </p:grpSpPr>
        <p:pic>
          <p:nvPicPr>
            <p:cNvPr id="7" name="Grafi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211" y="3997168"/>
              <a:ext cx="4231697" cy="1448056"/>
            </a:xfrm>
            <a:prstGeom prst="rect">
              <a:avLst/>
            </a:prstGeom>
            <a:ln w="31750">
              <a:solidFill>
                <a:srgbClr val="008DF6"/>
              </a:solidFill>
            </a:ln>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90872" y="3802599"/>
              <a:ext cx="614593" cy="282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0" name="Interaktive Schaltfläche: Zurück oder Vorherige(r) 9">
            <a:hlinkClick r:id="" action="ppaction://hlinkshowjump?jump=lastslideviewed" highlightClick="1"/>
          </p:cNvPr>
          <p:cNvSpPr/>
          <p:nvPr/>
        </p:nvSpPr>
        <p:spPr bwMode="auto">
          <a:xfrm>
            <a:off x="8028384" y="6377751"/>
            <a:ext cx="288032" cy="250328"/>
          </a:xfrm>
          <a:prstGeom prst="actionButtonBackPrevious">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800" b="1"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2476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feld 8"/>
          <p:cNvSpPr txBox="1"/>
          <p:nvPr/>
        </p:nvSpPr>
        <p:spPr>
          <a:xfrm>
            <a:off x="395435" y="1250892"/>
            <a:ext cx="7416824" cy="4616648"/>
          </a:xfrm>
          <a:prstGeom prst="rect">
            <a:avLst/>
          </a:prstGeom>
          <a:noFill/>
        </p:spPr>
        <p:txBody>
          <a:bodyPr wrap="square" rtlCol="0">
            <a:spAutoFit/>
          </a:bodyPr>
          <a:lstStyle/>
          <a:p>
            <a:r>
              <a:rPr lang="de-DE" sz="2200" b="1" dirty="0" smtClean="0"/>
              <a:t>Fall 2: </a:t>
            </a:r>
            <a:r>
              <a:rPr lang="de-DE" sz="2400" dirty="0"/>
              <a:t>LK an 1 Dienststelle mit 2 Dienstverhältnissen</a:t>
            </a:r>
          </a:p>
          <a:p>
            <a:endParaRPr lang="de-DE" dirty="0" smtClean="0"/>
          </a:p>
          <a:p>
            <a:r>
              <a:rPr lang="de-DE" dirty="0"/>
              <a:t>In ASV werden auf dem Reiter </a:t>
            </a:r>
            <a:r>
              <a:rPr lang="de-DE" i="1" dirty="0" smtClean="0"/>
              <a:t>Dienst</a:t>
            </a:r>
            <a:r>
              <a:rPr lang="de-DE" dirty="0" smtClean="0"/>
              <a:t> </a:t>
            </a:r>
            <a:r>
              <a:rPr lang="de-DE" dirty="0"/>
              <a:t>Angaben zum </a:t>
            </a:r>
            <a:r>
              <a:rPr lang="de-DE" dirty="0">
                <a:hlinkClick r:id="rId4" action="ppaction://hlinksldjump"/>
              </a:rPr>
              <a:t>Hauptdienstverhältnis</a:t>
            </a:r>
            <a:r>
              <a:rPr lang="de-DE" dirty="0"/>
              <a:t> </a:t>
            </a:r>
            <a:r>
              <a:rPr lang="de-DE" dirty="0" smtClean="0"/>
              <a:t>gemacht.</a:t>
            </a:r>
            <a:endParaRPr lang="de-DE" dirty="0"/>
          </a:p>
          <a:p>
            <a:pPr marL="285750" indent="-285750">
              <a:buFontTx/>
              <a:buChar char="-"/>
            </a:pPr>
            <a:endParaRPr lang="de-DE" dirty="0"/>
          </a:p>
          <a:p>
            <a:pPr marL="285750" indent="-285750">
              <a:buFontTx/>
              <a:buChar char="-"/>
            </a:pPr>
            <a:endParaRPr lang="de-DE" dirty="0" smtClean="0"/>
          </a:p>
          <a:p>
            <a:endParaRPr lang="de-DE" dirty="0"/>
          </a:p>
          <a:p>
            <a:pPr marL="285750" indent="-285750">
              <a:buFontTx/>
              <a:buChar char="-"/>
            </a:pPr>
            <a:endParaRPr lang="de-DE" dirty="0" smtClean="0"/>
          </a:p>
          <a:p>
            <a:pPr marL="285750" indent="-285750">
              <a:buFontTx/>
              <a:buChar char="-"/>
            </a:pPr>
            <a:endParaRPr lang="de-DE" dirty="0"/>
          </a:p>
          <a:p>
            <a:pPr marL="285750" indent="-285750">
              <a:buFontTx/>
              <a:buChar char="-"/>
            </a:pPr>
            <a:endParaRPr lang="de-DE" dirty="0" smtClean="0"/>
          </a:p>
          <a:p>
            <a:pPr marL="285750" indent="-285750">
              <a:buFontTx/>
              <a:buChar char="-"/>
            </a:pPr>
            <a:endParaRPr lang="de-DE" dirty="0"/>
          </a:p>
          <a:p>
            <a:pPr marL="285750" indent="-285750">
              <a:buFontTx/>
              <a:buChar char="-"/>
            </a:pPr>
            <a:endParaRPr lang="de-DE" dirty="0" smtClean="0"/>
          </a:p>
          <a:p>
            <a:pPr marL="285750" indent="-285750">
              <a:buFontTx/>
              <a:buChar char="-"/>
            </a:pPr>
            <a:endParaRPr lang="de-DE" dirty="0"/>
          </a:p>
          <a:p>
            <a:pPr marL="285750" indent="-285750">
              <a:buFontTx/>
              <a:buChar char="-"/>
            </a:pPr>
            <a:endParaRPr lang="de-DE" dirty="0" smtClean="0"/>
          </a:p>
          <a:p>
            <a:pPr marL="285750" indent="-285750">
              <a:buFontTx/>
              <a:buChar char="-"/>
            </a:pPr>
            <a:endParaRPr lang="de-DE" dirty="0"/>
          </a:p>
          <a:p>
            <a:endParaRPr lang="de-DE" dirty="0" smtClean="0"/>
          </a:p>
        </p:txBody>
      </p:sp>
      <p:grpSp>
        <p:nvGrpSpPr>
          <p:cNvPr id="3" name="Gruppieren 2"/>
          <p:cNvGrpSpPr/>
          <p:nvPr/>
        </p:nvGrpSpPr>
        <p:grpSpPr>
          <a:xfrm>
            <a:off x="611560" y="2616123"/>
            <a:ext cx="6851505" cy="3477172"/>
            <a:chOff x="611560" y="2616123"/>
            <a:chExt cx="6851505" cy="3477172"/>
          </a:xfrm>
        </p:grpSpPr>
        <p:pic>
          <p:nvPicPr>
            <p:cNvPr id="5"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11560" y="2821200"/>
              <a:ext cx="6650269" cy="3272095"/>
            </a:xfrm>
            <a:prstGeom prst="rect">
              <a:avLst/>
            </a:prstGeom>
            <a:ln w="31750">
              <a:solidFill>
                <a:srgbClr val="008DF6"/>
              </a:solidFill>
            </a:ln>
            <a:extLst>
              <a:ext uri="{909E8E84-426E-40DD-AFC4-6F175D3DCCD1}">
                <a14:hiddenFill xmlns:a14="http://schemas.microsoft.com/office/drawing/2010/main">
                  <a:solidFill>
                    <a:schemeClr val="accent1"/>
                  </a:solidFill>
                </a14:hiddenFill>
              </a:ext>
            </a:extLst>
          </p:spPr>
        </p:pic>
        <p:pic>
          <p:nvPicPr>
            <p:cNvPr id="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04248" y="2616123"/>
              <a:ext cx="658817" cy="308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425585417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_StMUK">
  <a:themeElements>
    <a:clrScheme name="StMU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StMUK">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1" i="0" u="none" strike="noStrike" cap="none" normalizeH="0" baseline="0" smtClean="0">
            <a:ln>
              <a:noFill/>
            </a:ln>
            <a:solidFill>
              <a:schemeClr val="tx1"/>
            </a:solidFill>
            <a:effectLst/>
            <a:latin typeface="Arial" charset="0"/>
          </a:defRPr>
        </a:defPPr>
      </a:lstStyle>
    </a:lnDef>
  </a:objectDefaults>
  <a:extraClrSchemeLst>
    <a:extraClrScheme>
      <a:clrScheme name="StMU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MU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MU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MU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MU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MU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MU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MU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MU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MU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MU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MU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tMU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StMU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
  <TotalTime>0</TotalTime>
  <Words>1628</Words>
  <Application>Microsoft Office PowerPoint</Application>
  <PresentationFormat>Bildschirmpräsentation (4:3)</PresentationFormat>
  <Paragraphs>342</Paragraphs>
  <Slides>38</Slides>
  <Notes>38</Notes>
  <HiddenSlides>0</HiddenSlides>
  <MMClips>0</MMClips>
  <ScaleCrop>false</ScaleCrop>
  <HeadingPairs>
    <vt:vector size="4" baseType="variant">
      <vt:variant>
        <vt:lpstr>Design</vt:lpstr>
      </vt:variant>
      <vt:variant>
        <vt:i4>1</vt:i4>
      </vt:variant>
      <vt:variant>
        <vt:lpstr>Folientitel</vt:lpstr>
      </vt:variant>
      <vt:variant>
        <vt:i4>38</vt:i4>
      </vt:variant>
    </vt:vector>
  </HeadingPairs>
  <TitlesOfParts>
    <vt:vector size="39" baseType="lpstr">
      <vt:lpstr>2_StMUK</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Kraupner, Martina (StMBW)</dc:creator>
  <cp:lastModifiedBy>Felicitas Birkelbach</cp:lastModifiedBy>
  <cp:revision>345</cp:revision>
  <cp:lastPrinted>2018-07-03T07:16:15Z</cp:lastPrinted>
  <dcterms:created xsi:type="dcterms:W3CDTF">2017-07-14T09:14:13Z</dcterms:created>
  <dcterms:modified xsi:type="dcterms:W3CDTF">2018-08-09T09:27:28Z</dcterms:modified>
</cp:coreProperties>
</file>