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60" r:id="rId3"/>
    <p:sldId id="274" r:id="rId4"/>
    <p:sldId id="259" r:id="rId5"/>
    <p:sldId id="258" r:id="rId6"/>
    <p:sldId id="269" r:id="rId7"/>
    <p:sldId id="261" r:id="rId8"/>
    <p:sldId id="280" r:id="rId9"/>
    <p:sldId id="257" r:id="rId10"/>
    <p:sldId id="267" r:id="rId11"/>
    <p:sldId id="279" r:id="rId12"/>
    <p:sldId id="262" r:id="rId13"/>
    <p:sldId id="265" r:id="rId14"/>
    <p:sldId id="268" r:id="rId15"/>
    <p:sldId id="263" r:id="rId16"/>
    <p:sldId id="278" r:id="rId17"/>
    <p:sldId id="277" r:id="rId18"/>
  </p:sldIdLst>
  <p:sldSz cx="9144000" cy="6858000" type="screen4x3"/>
  <p:notesSz cx="6811963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99999999999999E-2"/>
          <c:y val="0.17926574803149606"/>
          <c:w val="0.63298359580052499"/>
          <c:h val="0.82073425196850391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Verteilung</c:v>
                </c:pt>
              </c:strCache>
            </c:strRef>
          </c:tx>
          <c:explosion val="25"/>
          <c:cat>
            <c:strRef>
              <c:f>Tabelle1!$A$2:$A$6</c:f>
              <c:strCache>
                <c:ptCount val="5"/>
                <c:pt idx="0">
                  <c:v>Pflichtunterricht</c:v>
                </c:pt>
                <c:pt idx="1">
                  <c:v>Ergänzungs- und Förderunterricht</c:v>
                </c:pt>
                <c:pt idx="2">
                  <c:v>Wahlunterricht</c:v>
                </c:pt>
                <c:pt idx="3">
                  <c:v>Unterrichtsdifferenzierungen, Integrierte Lehrerreserve</c:v>
                </c:pt>
                <c:pt idx="4">
                  <c:v>HM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90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936265366226365"/>
          <c:y val="0.10462239088444365"/>
          <c:w val="0.33597180722609771"/>
          <c:h val="0.6910781842953122"/>
        </c:manualLayout>
      </c:layout>
      <c:overlay val="0"/>
      <c:txPr>
        <a:bodyPr/>
        <a:lstStyle/>
        <a:p>
          <a:pPr>
            <a:defRPr sz="160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99999999999999E-2"/>
          <c:y val="0.17926574803149606"/>
          <c:w val="0.63298359580052499"/>
          <c:h val="0.82073425196850391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Verteilung</c:v>
                </c:pt>
              </c:strCache>
            </c:strRef>
          </c:tx>
          <c:explosion val="25"/>
          <c:cat>
            <c:strRef>
              <c:f>Tabelle1!$A$2:$A$7</c:f>
              <c:strCache>
                <c:ptCount val="6"/>
                <c:pt idx="0">
                  <c:v>Pflichtunterricht</c:v>
                </c:pt>
                <c:pt idx="1">
                  <c:v>Ergänzungs- und Förderunterricht</c:v>
                </c:pt>
                <c:pt idx="2">
                  <c:v>Wahlunterricht</c:v>
                </c:pt>
                <c:pt idx="3">
                  <c:v>Unterrichtsdifferenzierungen, Integrierte Lehrerreserve</c:v>
                </c:pt>
                <c:pt idx="4">
                  <c:v>HM</c:v>
                </c:pt>
                <c:pt idx="5">
                  <c:v>????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70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936265366226365"/>
          <c:y val="0.10462239088444365"/>
          <c:w val="0.33597180722609771"/>
          <c:h val="0.76946859705646742"/>
        </c:manualLayout>
      </c:layout>
      <c:overlay val="0"/>
      <c:txPr>
        <a:bodyPr/>
        <a:lstStyle/>
        <a:p>
          <a:pPr>
            <a:defRPr sz="160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11560" y="116632"/>
            <a:ext cx="7772400" cy="1470025"/>
          </a:xfrm>
        </p:spPr>
        <p:txBody>
          <a:bodyPr>
            <a:normAutofit/>
          </a:bodyPr>
          <a:lstStyle>
            <a:lvl1pPr>
              <a:defRPr lang="de-DE" sz="4400" i="1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UP Schulung Budget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1504-CBBC-4B84-BC2D-8E1971441911}" type="datetimeFigureOut">
              <a:rPr lang="de-DE" smtClean="0"/>
              <a:t>06.12.2015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7D38-5B0E-4EFE-8A75-F0EBFA93626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7884368" y="44624"/>
            <a:ext cx="1224136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Spezialschulung BRLV für ÖPR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04.11.2014	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7D38-5B0E-4EFE-8A75-F0EBFA9362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981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v.bayern.de/wiki/teilzeiten/start#tz-_tabelle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58567" y="1772816"/>
            <a:ext cx="6400800" cy="720080"/>
          </a:xfrm>
        </p:spPr>
        <p:txBody>
          <a:bodyPr/>
          <a:lstStyle/>
          <a:p>
            <a:r>
              <a:rPr lang="de-DE" dirty="0" smtClean="0"/>
              <a:t>Unterrichtsplanung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419871" y="3861048"/>
            <a:ext cx="2478191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Schulleitung</a:t>
            </a:r>
            <a:endParaRPr lang="de-DE" b="1" dirty="0"/>
          </a:p>
        </p:txBody>
      </p:sp>
      <p:sp>
        <p:nvSpPr>
          <p:cNvPr id="8" name="Ellipse 7"/>
          <p:cNvSpPr/>
          <p:nvPr/>
        </p:nvSpPr>
        <p:spPr>
          <a:xfrm>
            <a:off x="1147597" y="3933056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Lehrer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6516216" y="3941761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Eltern, Schüler</a:t>
            </a:r>
            <a:endParaRPr lang="de-DE" dirty="0"/>
          </a:p>
        </p:txBody>
      </p:sp>
      <p:sp>
        <p:nvSpPr>
          <p:cNvPr id="10" name="Ellipse 9"/>
          <p:cNvSpPr/>
          <p:nvPr/>
        </p:nvSpPr>
        <p:spPr>
          <a:xfrm>
            <a:off x="3681203" y="2564904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KM</a:t>
            </a:r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3758867" y="5517232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Sachauf</a:t>
            </a:r>
            <a:r>
              <a:rPr lang="de-DE" dirty="0" smtClean="0"/>
              <a:t>-</a:t>
            </a:r>
            <a:r>
              <a:rPr lang="de-DE" dirty="0" err="1" smtClean="0"/>
              <a:t>wands</a:t>
            </a:r>
            <a:r>
              <a:rPr lang="de-DE" dirty="0" smtClean="0"/>
              <a:t>-träger</a:t>
            </a:r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539552" y="2014026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74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752600"/>
          </a:xfrm>
        </p:spPr>
        <p:txBody>
          <a:bodyPr/>
          <a:lstStyle/>
          <a:p>
            <a:r>
              <a:rPr lang="de-DE" dirty="0" smtClean="0"/>
              <a:t>Budget</a:t>
            </a:r>
            <a:endParaRPr lang="de-DE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221968981"/>
              </p:ext>
            </p:extLst>
          </p:nvPr>
        </p:nvGraphicFramePr>
        <p:xfrm>
          <a:off x="467544" y="2492896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635896" y="47937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z.B. 29 Klassen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200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3568" y="2204864"/>
            <a:ext cx="6400800" cy="1752600"/>
          </a:xfrm>
        </p:spPr>
        <p:txBody>
          <a:bodyPr/>
          <a:lstStyle/>
          <a:p>
            <a:r>
              <a:rPr lang="de-DE" dirty="0" smtClean="0"/>
              <a:t>Regelungen für HM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69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1752600"/>
          </a:xfrm>
        </p:spPr>
        <p:txBody>
          <a:bodyPr/>
          <a:lstStyle/>
          <a:p>
            <a:r>
              <a:rPr lang="de-DE" dirty="0" smtClean="0"/>
              <a:t>„Hard </a:t>
            </a:r>
            <a:r>
              <a:rPr lang="de-DE" dirty="0" err="1" smtClean="0"/>
              <a:t>Stuff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UPZ-Tabellen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9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1752600"/>
          </a:xfrm>
        </p:spPr>
        <p:txBody>
          <a:bodyPr/>
          <a:lstStyle/>
          <a:p>
            <a:r>
              <a:rPr lang="de-DE" dirty="0" smtClean="0"/>
              <a:t>„Hard </a:t>
            </a:r>
            <a:r>
              <a:rPr lang="de-DE" dirty="0" err="1" smtClean="0"/>
              <a:t>Stuff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UPZ-Tabelle VZ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91274"/>
            <a:ext cx="8347882" cy="41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467544" y="2564904"/>
            <a:ext cx="6048672" cy="864096"/>
          </a:xfrm>
          <a:prstGeom prst="rect">
            <a:avLst/>
          </a:prstGeom>
          <a:noFill/>
          <a:ln w="7620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30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1752600"/>
          </a:xfrm>
        </p:spPr>
        <p:txBody>
          <a:bodyPr/>
          <a:lstStyle/>
          <a:p>
            <a:r>
              <a:rPr lang="de-DE" dirty="0" smtClean="0"/>
              <a:t>„Hard </a:t>
            </a:r>
            <a:r>
              <a:rPr lang="de-DE" dirty="0" err="1" smtClean="0"/>
              <a:t>Stuff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UPZ-Tabellen Teilzeit</a:t>
            </a:r>
            <a:endParaRPr lang="de-DE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8171163" cy="276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2320133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u="sng" dirty="0">
                <a:hlinkClick r:id="rId3"/>
              </a:rPr>
              <a:t>http://www.asv.bayern.de/wiki/teilzeiten/start#tz-_tabellen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703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/>
          <a:lstStyle/>
          <a:p>
            <a:r>
              <a:rPr lang="de-DE" dirty="0" err="1" smtClean="0"/>
              <a:t>Faq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403648" y="2924944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„Sie planen doch schon, welche Klassen bekomme ich denn nächstes Jahr? (Lehrkraft im Juni)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„Ich will Montag und Freitag unterrichtsfrei.“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„Ab welcher Teilzeit bekomme ich einen oder zwei freie Tage?“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„Ich will ein Teilzeitmaß, dass ich alle Ermäßigungen erhalte.“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„Ich will genau dieses Teilzeitmaß!“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„Ich könnte doch schon im Halbjahr in den Ruhestand gehen, dann schaffe ich ja eine Einstellungsmöglichkeit im Halbjahr mehr.“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„Warum werde ich nicht wegversetzt?“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„Ich habe nur hälftige Teilzeit, ich komme auch nur an der Hälfte der Elternsprechtage und nur zu jeder zweiten Konferenz“.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6447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1752600"/>
          </a:xfrm>
        </p:spPr>
        <p:txBody>
          <a:bodyPr/>
          <a:lstStyle/>
          <a:p>
            <a:r>
              <a:rPr lang="de-DE" dirty="0" smtClean="0"/>
              <a:t>Fragen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01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/>
          <a:lstStyle/>
          <a:p>
            <a:r>
              <a:rPr lang="de-DE" dirty="0" smtClean="0"/>
              <a:t>Vielen Dank für die Aufmerksamkeit 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30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58567" y="1772816"/>
            <a:ext cx="6400800" cy="720080"/>
          </a:xfrm>
        </p:spPr>
        <p:txBody>
          <a:bodyPr/>
          <a:lstStyle/>
          <a:p>
            <a:r>
              <a:rPr lang="de-DE" dirty="0" smtClean="0"/>
              <a:t>Unterrichtsplanung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419871" y="3861048"/>
            <a:ext cx="2478191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Schulleitung</a:t>
            </a:r>
            <a:endParaRPr lang="de-DE" b="1" dirty="0"/>
          </a:p>
        </p:txBody>
      </p:sp>
      <p:sp>
        <p:nvSpPr>
          <p:cNvPr id="8" name="Ellipse 7"/>
          <p:cNvSpPr/>
          <p:nvPr/>
        </p:nvSpPr>
        <p:spPr>
          <a:xfrm>
            <a:off x="1147597" y="3933056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Lehrer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6516216" y="3941761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Eltern, Schüler</a:t>
            </a:r>
            <a:endParaRPr lang="de-DE" dirty="0"/>
          </a:p>
        </p:txBody>
      </p:sp>
      <p:sp>
        <p:nvSpPr>
          <p:cNvPr id="10" name="Ellipse 9"/>
          <p:cNvSpPr/>
          <p:nvPr/>
        </p:nvSpPr>
        <p:spPr>
          <a:xfrm>
            <a:off x="3681203" y="2564904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KM</a:t>
            </a:r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3758867" y="5517232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Sachauf</a:t>
            </a:r>
            <a:r>
              <a:rPr lang="de-DE" dirty="0" smtClean="0"/>
              <a:t>-</a:t>
            </a:r>
            <a:r>
              <a:rPr lang="de-DE" dirty="0" err="1" smtClean="0"/>
              <a:t>wands</a:t>
            </a:r>
            <a:r>
              <a:rPr lang="de-DE" dirty="0" smtClean="0"/>
              <a:t>-träger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572798" y="2365619"/>
            <a:ext cx="214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UP-KMS mit Budget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932040" y="2483604"/>
            <a:ext cx="208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Studienreferendare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555776" y="278674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Einstellungen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5220072" y="2924944"/>
            <a:ext cx="150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Versetzungen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863588" y="3573016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Wünsche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107504" y="392376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Versetzungen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107504" y="4365104"/>
            <a:ext cx="1580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Erkrankungen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251520" y="47251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Schwangerschaften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619672" y="38517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Wiederverwendungen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1043608" y="50758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Stundenplan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480211" y="3779748"/>
            <a:ext cx="10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Wünsche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2843808" y="5805264"/>
            <a:ext cx="129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Turnhallen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5219126" y="5630470"/>
            <a:ext cx="10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Sprengel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067944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Wünsche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267744" y="4787860"/>
            <a:ext cx="156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Einsetzbarkeit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2483768" y="4221088"/>
            <a:ext cx="117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Aushilfen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2771799" y="3203684"/>
            <a:ext cx="1440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Stundentafel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5148064" y="6202149"/>
            <a:ext cx="138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Hausmeister</a:t>
            </a:r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495165" y="2017899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FM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899592" y="30689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Mittel/Stellen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2273358" y="6372036"/>
            <a:ext cx="1938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Ganztagesbetrieb</a:t>
            </a:r>
          </a:p>
        </p:txBody>
      </p:sp>
    </p:spTree>
    <p:extLst>
      <p:ext uri="{BB962C8B-B14F-4D97-AF65-F5344CB8AC3E}">
        <p14:creationId xmlns:p14="http://schemas.microsoft.com/office/powerpoint/2010/main" val="33905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58567" y="1772816"/>
            <a:ext cx="6400800" cy="720080"/>
          </a:xfrm>
        </p:spPr>
        <p:txBody>
          <a:bodyPr/>
          <a:lstStyle/>
          <a:p>
            <a:r>
              <a:rPr lang="de-DE" dirty="0" smtClean="0"/>
              <a:t>Unterrichtsplanung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419871" y="3861048"/>
            <a:ext cx="2478191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Schulleitung</a:t>
            </a:r>
            <a:endParaRPr lang="de-DE" b="1" dirty="0"/>
          </a:p>
        </p:txBody>
      </p:sp>
      <p:sp>
        <p:nvSpPr>
          <p:cNvPr id="8" name="Ellipse 7"/>
          <p:cNvSpPr/>
          <p:nvPr/>
        </p:nvSpPr>
        <p:spPr>
          <a:xfrm>
            <a:off x="1147597" y="3933056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Lehrer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6516216" y="3941761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Eltern, Schüler</a:t>
            </a:r>
            <a:endParaRPr lang="de-DE" dirty="0"/>
          </a:p>
        </p:txBody>
      </p:sp>
      <p:sp>
        <p:nvSpPr>
          <p:cNvPr id="10" name="Ellipse 9"/>
          <p:cNvSpPr/>
          <p:nvPr/>
        </p:nvSpPr>
        <p:spPr>
          <a:xfrm>
            <a:off x="3681203" y="2564904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KM</a:t>
            </a:r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3758867" y="5517232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Sachauf</a:t>
            </a:r>
            <a:r>
              <a:rPr lang="de-DE" dirty="0" smtClean="0"/>
              <a:t>-</a:t>
            </a:r>
            <a:r>
              <a:rPr lang="de-DE" dirty="0" err="1" smtClean="0"/>
              <a:t>wands</a:t>
            </a:r>
            <a:r>
              <a:rPr lang="de-DE" dirty="0" smtClean="0"/>
              <a:t>-träger</a:t>
            </a:r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 rot="21291287">
            <a:off x="2412794" y="3713560"/>
            <a:ext cx="1344373" cy="702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ÖPR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3374722" y="3485968"/>
            <a:ext cx="822436" cy="4557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</a:t>
            </a:r>
            <a:r>
              <a:rPr lang="de-DE" dirty="0" smtClean="0"/>
              <a:t>PR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091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864096"/>
          </a:xfrm>
        </p:spPr>
        <p:txBody>
          <a:bodyPr/>
          <a:lstStyle/>
          <a:p>
            <a:r>
              <a:rPr lang="de-DE" dirty="0" smtClean="0"/>
              <a:t>Lehrereinsatz </a:t>
            </a:r>
          </a:p>
          <a:p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907704" y="3717032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UPZ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Unterricht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Ermäßigungen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Alter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smtClean="0"/>
              <a:t>Schwerbehinderung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Anrechnungen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?????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Mehrungen/Minderungen (AZK)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Hundert-Minuten-Regelungen HM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370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/>
          <a:lstStyle/>
          <a:p>
            <a:r>
              <a:rPr lang="de-DE" dirty="0" smtClean="0"/>
              <a:t>Wie viele HM hat eine Schule?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58" y="4559743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Budget</a:t>
            </a: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2" name="AutoShape 2" descr="data:image/jpeg;base64,/9j/4AAQSkZJRgABAQAAAQABAAD/2wCEAAkGBxQTEhUTEhQWExQWFxsaGBgYFxcdGhkbGBwXIBwUHBocHSghGhooHBUYITIiJSkrLi4vGh8zODMsNyotLiwBCgoKDg0OGxAQGywkICQsLCw0LCwsLCwsLCwsLCwsLDQsLCwsLCwsLCwsLCwsLCwsLCwsLCwsLCwsLCwsLCwsLP/AABEIANIA8AMBEQACEQEDEQH/xAAcAAEAAgMBAQEAAAAAAAAAAAAABQYDBAcCAQj/xABHEAACAQMBBQYCBgcFBQkAAAABAgMABBESBQYhMUEHEyJRYXGBkRQyUqGxwSMzQkNicoIVU5Ki0SRksrPwJTVEY3SjwtLh/8QAGwEBAAIDAQEAAAAAAAAAAAAAAAEDAgQFBgf/xAAvEQACAgIBAwMEAQMEAwAAAAAAAQIDBBESBSExE0FRIjJhcRQjkbEzgaHRBhVC/9oADAMBAAIRAxEAPwDuNAKAUAoBQCgFAKAUAoBQCgFAKAUAoBQCgFAKAUAoBQCgFAKAUAoBQCgFAKAUAoBQCgFAKAUAoDHJMq8ziqL8qmhbtkl+yVFvweo5ARkHNZ1Wwtjyg9oNNeT1VhAoBQCgFAKAUAoBQCgFAKAUAoBQCgFAKAUAoBQCgFAKA0Zrk8cEKo5scAfM1zZ33WycadJfLLEkvJEQ7xQM5RLuFnBxpEi5z5c+danp50XuNqf4aMvp+CYS8I4OMVbX1KVb45MeP59jFw34NtXBGRXWjOMltPsVlA393w+isiRp3s0h8KceAzgHA4kk8APQ15PJx31HIk5PUY9kbUPpRs7pb1GVjHNE9vOBqMbgjUvDxrkDI4jPlmpojZ0qz6m3W+36IklNFue+Uetdm/rGLSluW/0VKuTPcN0relXYvUaMn/TZjKDRnreMRQCgFAQ+9e1zbQCRQCzSxRgH/wAyRFP+UsfhWMnpGUVtklb3GvVj9k4qum5Wb17PRDWjNVxAoBQCgFAKAUAoBQCgFAKAUAoBQGvfShVJJCgAkk8gBzJqjI5OPGPuZR8lPg2Sl5/tF6paInNvbNkKqdJZE6ytxPi+qMDGc1pXZNGJX9b1/kz02+xnvN27GRdJs4MeiBT81wa4Nv8A5Em/6dZYqvlkUuwJ7Tjs+Y6B/wCGnJeIjyRuDIfjUVddhL6bodmS6yV3e3lE2uMq0E6frIX5j+JTyZfUVszvliwc6HuD9vgx478lR3Qtf7Q2xNdN4orY+DyyCVj/AOFm98V1Om08YLf7/wB2RY9djq19YpKBqHFTlW6qfMHpwOK38iiF8HCfhlMZNPZyvbm9lz9LaygEMLRkiSWVhpwOOsZxgEEcOJycV5qroFUZtTezZ9Tts313ne0Ki9bvUb99Db3CBPUll0yKfNDn0NbL6LTW+Ve4v5Rjz2XXY22ElQPHIssZ5Mpz8D1B9DW1i5F9MvTv7r2l/wBmEop90TIrslQoBQFN7Qn1SbPh/vLtWPtECx/KqL3pbM4li2KcoW+0xP31p9L/ANNy+WzO77tG+TXTKSpbE31W5nnESZt4sKsvWSQniFH2QOvqPOtO7NhV9xaqmy2qa209rZUfakCgFAKAUAoBQCgFAKAUAoCK2/GHVIyGZWcalUAhgATh/JMgZ8+A5GtTLu4Q1Hy/CMoLbKDvjvyYg4tVEpQ6XmP6tHP7tf7x+pA5Vw59MVr5XPbL4yKzY7B2rfAyOJyG+qXl7lPQhMEkewFdCjBrgtQgkQ7EI/pGz3VLprq1ycd6rCaA+pRgBjHHg2axuwaZ/TZFf2CnvwTHaBFcRQpNKis64EV5bMV+t+y6c1VgeBDEZPzpr6X/ABn9L3B+zCns2uyPbdnbWTma4hikaUkq7qGIAULhc5I511qHFRK5ptk9e9pdmziGCYam4d8wxFHwPiJbAPLgOXLiKwyMhxg/TW2Iw+TY2HZWqsZIhFPIxJeYlJHYnmS45ewwB5V5urquXXbxsh5LXBNFk+lKRpdeB55GQa7UOqQX03Rcf8f3KnW/YrF9uoIJDd7OGhv3tuvCOdeoC8kk6hh19627K4Ww3Hugpa7MtWzLkSRq68VYAg+hrPGk5VrZjJaZtVsGIoDn+9k2rbFlHnhDBPMf6lZQfmK0c2TUHr4La0Rez9v3VzcK9s/d2dq4VsnAnZjxXlx4cQOnA9eGjXbPFxeXwWuKnZoz7472ySgWFqR9IlyJXHKJOuT+ycHJPQepFW0Z0rMdTmtNmMqlGekRttvNZ7PRYIFNy0Y4LHyZusjsAQOPkDjAHStGquVt3rWr6V4RdLtHivLOhbt7beeNDNGIpWGooCToB+qCSBxxjPDnXWoz67Z+nFGtOpxW2Ttb5UKAUAoBQCgFAKAUAoBQCgKrvNJJKwtoWKPKCZJB+6hHBmH8bHwr/Uelc6a5OVj/ANixfBDbr7txzXBcoBaWbmK2i/ZMigd5O322ydOT1X0qcKDcFOXfZM5exfbm4CD18qszc2vEr5z/ALGEYuTOfdpG3olgeBx3k0oxHEBkgnk+OmOY615rHyMrOv8AU8QRsqKiiI2Dti8+hJZS7PFxgYAmkRQUBBXKN4jjA+Qr00LHpLRX6ffaKVvBbXNvI7yWsVusylAqojRgHH1DltL8OfA86ommmZa0XDdjs+t7uGOSS5aRdOEEaJGABnIbwklwc5zVFV0bLXV4a/5MZbXc19qdnTW5MtnIZwnF4teJMDnpaMg5x7H35Vio3eLIr9ruTyRO2Ml4sKz2U/0yF1yILkjWP4VlHHUOIwx+daizq5t0ZKSa7fglx77RYNz96EudS6WilQ4lhf6yE8j6r61sYm8WaSe4Px+DGa2iwbJsTCrpnKmRmQeSudRX4MWx6YrupaKDeqQKA/PO+G35Zb28uIQe7Vfo5cDgsZOnn0LEMPjXPtfKTL49kSN5vQllZW9pbaWl7oSSOCCqSSjJHqyg49OFa+VQrVGL8IzhJxbZqbobl3N2rTyyG2tnBMkrHDSLnJx5r1yeHvWxXRtfgxlPT/JOW64Pc7KgVbcfXuZs5mboR1ZAeIHAE9Mc9HOyqIR9Pf8AsvJZVXJ/Uy4bq7sGHL63aWTHeTOfE3XSo5Kufypj13W8eC4R/wCTGyUVvfcuaiu6uyNU+1IFAKAUAoBQCgFAKAUAoCKgg0JPK6kOxYkfwx5CAf0rq92NUzqUoOPyZJ9zDufH3djb6uDGNXf+aTxN/mY0i41VbfZJB932Kp2k71vbKiQjM02dJxnSowC2OpyRj415q2r+ff6tn2Lx+S+P0rRRt1FnuXaO2Yx543F0wzKc/sKT9Ueg4nmSOVdqqC1xitIzRedm7t2diROT+kyF76Z8tqfw4BOACc44edbEYJAlNvQQNA/0oKYU8bFs4Gnjq4calrYZAbMgXZ8qSwNqsbgrkZyInbGiQH7DcjnlkVy8/Ga1dDzEaTRI3/ZZYzhnTvIZGJbUrZGo8T4WzwyemK6FKhdWpr3Ndyaeipbv2+07Cae2hgW6SIhnXIHhfOmSPxAgsFPDDcRy89O3BhbLU47M+RY7y/ilhO0Y45ILm0IEyOpVjHw1xNkeJdPiBHUD1FT/AA4Qp4L57EKXc6PCcqCOIIFdWC1FFTPdZEFd3z3vhsItUh1SsD3cY5sfM+S55k1XZNRRlGLZyLdDal1Fbzwmwa5t7gln8LqTqGDhsHI4DHDgetasJySa0XOGzHBtCygnjM+z5YY4lJEZ8TSSZGC7SYJQAcAOGeNRuKe2iHF60XTebeuHu0e4IdTgpBGQy+hPQ4824eQri3XZWXY4L6Yo2IQhWt+WaO6faOj3CxS24RX4I4Ykg9AQQBg4xwrboooxYufHbXuVzc7HrZ1m3mDqGHI12abY2wU4+Gask09MyVaQKAUAoBQCgFAKAUAoBQCgFAV7enbaW8TSNlgCFVF+tI7HCxqOpJ+7Jri5c3k3egvtXn/otitLZTdr7Oe1tZto3uHvHTCL+xAG4LGg8xq4n39c5ZdL1CK7d/8ABlB7Zvdn+zBBYxDHjkHeP7vxA+C6R8K3oLUS0y737trfRxxyStEkcgkOnHHSDwJPIcc1mnohrZk3u2Q15ZS28bhWkUYY8RwIPHHQgffRPQa2tG5DsqMWwtiAYxGI8egGP/2j7kmzuNtBniaGQ5lgcxOepK40v/UpB+daeDF1TlV7eUUWr3M0AH9pyHqbVQf6ZHx/xH51twnu1r4MGvpMHaQT/Z86qMtIBGo82lIQD/NWOTW5KOvZ7Jg+5YrKHRGiZzpVVz54AGfurZS0jFkTvnvALG0ecjUwwqL5u3Ie3Mn0BrGcuK2Irb0ck3Z2Zd3V9HeXkLOj5Ys4Gngp04U8Qo4Y4VqRi5PcjZUdF42ZtO4e9uYXhCW8Sp3cnHLlhk+hHPlyx61eTt7MT3r3F7LaPbK1tFGDI8gzraQeFUBGMc8njy6UaTQ9yg7Y3NS2vIlmZlspZMCReaZz4G8uPXy4+da7rSl+CJeOx0q57MrMKhgQxyxurByzEnSwJDZPHIBHpmrLsZSg4xKY2NPZc7WEIoUdBVtFKqrUF7GMpcnsy1cYigFAKAUAoBQCgFAKAUAoDHO+FJqq+xV1ub9iUtspGxYvpu0HmbxQWR7uMdDORl5D5lVIA8s5rmdKpfD1JeZdy2x67GLtsP8A2f7yoPub/St7JjvUvgxrfc27ltFtHiQxAdyNQUNwLINGCOTZ056ZzWS8GwZtt2Hf28sGrT3iMmryyOdSDJs207qGKIHIjjRM+ehQM/dQGpabY13c9rpx3Mcb6s8+91eHGOGNI+dCN99GrufMTf3UyHMMkv0cjH72GJW1g+Ry6+6iorS5NlVrJHZlzq2zcL9i1jHxMjH8CKqxu85y/JjLwi03NqkmnWNWlg4/mXkfgeNbpWZqA5x2xZP0CPGUe5GodCcqAD/iNa9/sWV+SysQPQCpNghd5NqvCbaOPGue4SPJGcKPE599KkfGhDZLXNwsaNI7BURSzMeQAGST8KElX3i2a207RXtpyqSKHVGVdL9VJONaH4/CsJx32HlF83bvGmtYJZBpd41LDybAyPnWzHwaklpklUkCgFAKAUAoBQCgFAKAUAoBQETvTf8AcW0sv2EZvkDj765/Uvqq4fL0WVruR3ZrZd1s6DP1pF71j1JkOrJ9cEVt0xUYJIxm+5p9rliZdmTY5xlZPgp4/cSfhS5biIPTNGyiW+2aqE4E0Ggkc1bGCfcMPuquD7I2mRW62+GH+hbRIhvI+GW4JMBykVuWT5denUDNr3RipezLdd3SRo0kjqiKMsxOAAOtQZFE3c2xmO92kqktdTBLZer92ojjAHqwOfY0n2WjGL9zoOyNh/RbFIc5eMCR2+1IGDu3xII9qsjHSNZvb2QW6pztvaJ+zHEPmBj8DVFEeMmZy+1F/raKxQFI7W0xZxzf3FzDJ8A2D+NVW/bssr+4i+0S6KWkcinEa3EDSEf3YcE/DOk1CL29InL3ZqSywSsSTAzOmMYJdCuT5jDZHwqCdFI37v3vrhNk2pyCQ13IvKNAR4M8s9ceekedZLt3K5Pf0oushS1t8IuEiQKijmcDCoPMk4HuaxLCxbBszDbQxN9ZI1U+4Az99XRWkaje3s36kgUAoBQCgFAKAUAoBQCgFAKApPbDPo2ZLx+sVX5sPyFauVXy4v4ZnB6ZadiRhbeFRyESD/KK2IrSMWZr61WWN4nGVdWVh6MCD9xqZLa0E9HKNzLh7GeTZlz4cMTAx4K4PHC+eefvqFasdxfFmzF7RZN492La9TTcxhiPquODr7MOOPTlVqeiWk/JUJOyq0QFp7q4aBOOl3AVQPXHAY8sVPMx4L3LXuTssTvHc933dpAClnGQRnhg3JB8+IX0JPWogtvZXZL2RfHXIIPIjHzq4qILY2xe6vbqfj+lSAZx1jDg48+a1go/U2S32J+syCG3t2+LG3Nw0bSKrKCFIB8RAzx96xnLitkpbeilby782N9s24jEhjkMeRHICDqGCFBGQTkdDVErYyjosVck96PO6W0obzZ6wzsjHQYpEZhkgcAcZzxXBz51EJbRe18mjH2fzj9Gm1Lpbb9mNT4lH2e81fV9MVby/Bhx/JMbP2fZbJhY6lj1cXd2zJIRnn1Y8TgDzrCUvkyS14PG5e8ce0L1lKsqwp3kKsODEEKZW9RqAA6ZJ58oqmpSMLdpHSa2TXFAKAUAoBQCgFAKAUAoBQCgFAaG2tjQ3UYiuEEiBg2kkgZXly6elQ0n2ZKejeAxyqSDHc3KRqXkZUUc2YgAfE1DehrZyntF3usLqMwxJ9IlX6kwyqxH7Qfm3sBg4rDire0To4WBbe9rsiq7M33volClkmXp3g8QHlkYJ+OaiNFmvJ0l0mxraZp7Z3gurll7510BgRGq4Thx8Q5t8TUvHltcmWro+mlJ+S47vdqE0SiGaA3BAOloyqtgfslAoXh5j5UukqF38Gln9KdMtw7pl82HvvaXA/WdzJ1jlwjj58GHqCaiF0J+GcidU4eUWMGrSs+0BVu0+LVsu6B6Irf4XRvyqu5fQzKHk5Jsdu5t175QdXFQACWDcdPv715u6Mrbf6bPQRurxcflcQF2ge4OiNQBglQSBjhzPQ+1dCEZRjpvucK7qVL1c46ibe0LsIVSDvYmOOPfPgZ6AavTFRX6q+5lyzse+vlWtG5Fs+NmieR3uHdtJ7xjwwMnzPDh1wc1rW32fV7aR0sSumcYyi97LtuGmNqjAwPocg+UsNbHSJNqWzDq0VHWjq1do4ooBQCgFAKAUAoBQCgFAKAUAoBQCgOC72bV+kXFxLMTKqTPHbxknQO7JUvp5cxkmuXb6tt6rh49zu9Ow4zjtruVhm+JP/XyrsQhGuPFeT0sYRrjwiu5L7vbt3F4WECg6ANRY4A8h6mrE1FaZVkZtWJFKZobV2fJBI0Uq6XQ8R+YI5jHGku+miyNsboKyD7GFHIIZTgg5B9awuqjdW4v3LZxVkSxzFbpbZCP108a46r4vF9wNeWxaJVZLg/Y4HUWlV38ne1GOAr0h5g+0BUu1S4C7NnXI1SaUUdSS65x7Lk/CqrnqDIlYq1yZx23hZtCZy+kKPJVHM+w4e5xXKscaYuRo0u7quTGD+1f4MV7bLHdaUGB3Yz/AK+/AVji2OyG2bv/AJDjV01qMfbRo7cX6re/5Vss5fSHvlAkdl3KgpMRnAw3pngW+GPlmtfJr51tLybnTMz+Hl8LPtbOh7hrnaIP+6Sf8yCsej+ZI9N1d7UWjp1d04YoBQCgFAKAUAoBQCgFAKAUAoBQEdvBteO1geaQgBRwHVmP1UHmSaFlVcrJqMfLPzfGHbGfG7HkPNiScfEk1jqGNBzke3xaFi1d/J7uLfu5XXOSoUH3IBOPTjWGDc7k5v3GI5SsnKRKbv7xz2bMYGA1DxAjIOOuPjW+4pmeXh05GvUNLaN/JPI0sranY8T+A9qa7aLqqYU18IeDXSAiNX5qxYZ+yQxGD7gA1z6MuPqOp9ma2Ld3cZfJNbkOBtC0DtpjEpJzy1FGC/N9A+NWW0L1PURo9ax3KvnH2P0LWR5I0tsbVitomlmYKo+bHoqj9pj0ArGUlFbZjKSits4hvJt6S6kM0x0qM6EzwRfL1Y9T1rRnNy8nAyciWTPhHwZdhwDuxJ+1IM+w6LXBzbXKfH2R9B6NgRxcdfL8le2o5+ls/wCyGCf5R+ddLEXGqJwuu2xtnKHujDtz6q/zflWyzhdIf9RmzYWhSKNzxEmc+h6fAj8KohcnY4fB0+s4DjTHIiX3sml/2p1YjKwkR8eJBdSR/TpHwPpW3i1qM2/knG6g8mmMJeYnWK3y4UAoBQCgFAKAUAoBQCgFAKAUBobb2vFaxNNM2lB82J5Ko6k0LKqpWS4xXc4ZvfvRJfyhmGiNP1cecgfxk9XI+A5Drm6Neu7PY9O6bHGXKXeTG7llw75uZ4J6Dq3x/CvM9Wy3ZZ6cfCLbbOct+yIOaXW8j/ac/IcB+Fd3p0OFCRlgLcHL5Zc9wd6ba0jkWeIszNkMqqcjAGg5PDiD8625Rb8Gn1PAvyJqVcuxUtp3CvLJIi92rOzKv2QTkCp3pHUphKupRk9tImbCz7qIYXWjqDIh4nJHFl8/b5V42+71LX300+zOWo8NyXhlflKaj3ZJQHwt1HPhnnkYPyr0uHc5w42eTYx8qu/dUu51TZPahElmnfhpbpfBoXGZMcpSeSg9fXOAam2fp+TyfU8b+JNt/aU3bm2pruXvZj/KgOVjH2V8z5seJ9uFaUpub2eOysuV0tLwaW0NjubGS7PhjDIiecjM4Bx/CBnj1PtUcHrkdLpWG1JWSJyzTu4UB/YQZ/pHH8K83P67Xr3Z9Fj9Ff6RV5IdcZ82y3xJz+dehhHUUfMMnKc8uU342aW0JNcat5Yz7npRmzgQVd7XyWm0ttdpGvI6FI9xxBriys4ZLf5PeWY0b8T038EbZ3TKUljYo6nKsOYP5joR1ruRk/KPmG541zS9jvW7m1RdW0cw4Fl8Q+yw4MvwINdCEuUdnpITU4qSJKsjMUAoBQCgFAKAUAoBQCgFAVne7fm02eMTPmQjKxrxY+pPJR6k/OsXLRlGO3o49vTvLJfy96/hjH6uMHIQHr6sep+FX1RWuR7PpeFCmtT8t+5FxWrs0IKkJI5Abo2jGoDzAzjPKtTPyOFb4jJzk7FTDz7lp2pOIoHYcMLhR6ngB8zXkseDttS/Jja9QeinRrgAeVe7rjxgkdKiHCtRL4Ozz/YfpXfrq7vvNOPDjGdOrPP1qOffRx//AHL/AJHpcO29fkojngfY1lP7Wdqz7WXi1HgT+VfwFfP7fvf7OdHwQ1xudJNa3F9EeMc7gpwGY005ceoJbI8hw9fSY0JKqM0ebuu9PIbj8kfursuW8l0xaVKDLs2dKg8AOHMnBwPQ1uymrYLfk2OqW1Z2MoS+4ue7W5Dy3LxXLKqRaSwU8ZVb6pXqqcCD1yCPWqo07PJ19LVU9ye0bna1teL9Bs+MYZZInZQuFCeIKAeXQcB6VGXPjW0jt4kN2R/ZXdvzaYWHVyEH9R4/dmvN4cOVu/g73VLvSxZP8aIkeXlXePlEntsj9pwgIxAwTjPz51DR0+nWyldFMtGx2xbRnyjB+QrgXr+u/wBn02p/0U/waW0tjNa90DkrLEkqk/xAa1+DH5MK9C4uKWz5p1etq1z+S5dkm0ysktsTwcd4n8wwrj5aD8DV+PLvov6Zdyg4fB0+to6goBQCgFAKAUAoBQCgFAeXOAT5CgOU7j7Bimj/ALQuVS4uLomUs6hu7DcolznAA4VVJ9zZgtIw7nbi211NczZb6ItwywovBXChdZDc9Hea1AHlzqyLejYj1G6qDrg+xl3+hUbStokUKkNqWVVAAGt2XAA5cErk9VlqvRd0vcrXJlP3pucskQ6eNv8A4j8TVHR8flLmzuxXqXKHx3IivUnWM30yTR3feP3f2Nbaf8OcU0V+jXy5cVv50a8nI+1YWP6GLmlBtl4tfqJ/Kv4CvAWfe/2c+PhF63U2aJdlGPOO/Wbj5d6z4P3ivXYsdUpHkMiW7W/yR+5+zYYLf9GixE4MwB4LKihXXJ5AMp5+Z86yLE+xO7sjvJJLgfqiqxxn7YUsWkHmmWwD10kjgQTZBdiix7ZXe2GylmWzjt4y8rTErgfYRjxPQe9VZEOUdE0z4S5HK9p7Tlldf0RHdEhlGT4uRzw4cuHxrQxcCcd8Vss6rmwvh6c5KIN6RzikH9J/Gtt41y/+TyTw4t9po1NoX4ZNOlhnzGOVVzrnH7kb+DicLFLkmSY2qVt0txHIJnQImVIB1cAQTzyDwxzrn/w5Sv5vxs9ks2MaFBedHYt993DNZoIxmW3AKAc2AXDRj3HEDzArtWQ3H9Hmsun1oNHLrPak2z5I70wMUyyAOGTUWU8FyMnGOeMdOda0HKMtmr03EnGTlLsdL3R3uuJpVivrb6K0oLQEHKvgZaM8TpcDjg8xnhwNbkZN+TqyhxLrWZgKAUAoBQCgFAKAUAoBQFLn7Oom1oLm6jtnLE26SAJ4iSwDadYUknw6scajSMuT1osewdiw2cKwW6lY15AszYz6sT8uVSY7KH2o7OkilbaK6DGlukRBYhtXenGBjiP0vp9WufnY3rJb8I38LJ9Fs5PDIz5kc5Zzk/6Vv4VSrr7Hq+nVtV85eWZa3DoCgPLrkEedY2R5RaK7Yc4OJfNzNiXN3aq8ckOQWRg5cMmk4BOAQ3DB6V5yfSlKe0zy1mfOhuuS8HUd29jfRIVhEskqqAF16fCAPqjAHD3zXXhHitHElLk9mS52FbSP3jwxs55kqDnHLPn8ay0RtkgBUkETvbtYWlpNcHiY18P8zEKo/wATCsZeCUcR2TblUy3F28THzZuJNdzDpVda+Tx3UMh23P4Ru4ra0aO2am1IA0TAjoaoyYRlW9o2sOyUblpnebW1XRHlVJRVAOBwwBy8q4PFHtNm1Ug4mIxJtmS3v5HYRSNJbK7eHJIbTg/WBXSQOmg461rbe2mbENaL9AwnuYkjwwhfvJXHEIQrBY8/bYvnHQA55jNkV3Fku2i3Vaa4oBQCgFAKAUAoBQCgFAKAUByzty2t+jhs1PikbvHH8K5C592z/hqmzu1E28Or1LUjmIGK31qK0e8ilCKXwfankiecfkVOzLaFNjZa+y/a5t79Yyf0dyNBH8YGUb34FfjWrbpT2eZ65THtNHdag82KAUBQu2W5Aski6zTxr8FJY/8ACKJblFfkqulxrk/wURRwr0i7I8PJ7bZgiuMuy/Zx9/8A0KrjZubj8Fs6uNcZfJ82i2InPkD+BqMj/TZliLd0Tvdo2UQ+aj8BXAPbGWgIfbe61pdsGuYElZRgEjjjnpJHMehqOK3slNokbGyjhRY4UWONRhVUAAfAVJBnoBQCgFAKAUAoBQCgFAKAUB8NAcyuuy6a5lM17fa3PDMcQXgOQGWOOZ6dao9Hcttl0LnB7iVnfnsultoZLi2mEscUbO4kJDAIMkjAw3AHnjl1o65N92XPNtku8mTmy+x6F443e5l8SK3hVV5gH186ej+WVrJsXu/7mnuj2bxTXF53ssjw29wYUQHSW0ojEsw4/vAMDHKrFH8ln8+9eJF3Xs32cBjuD8ZZf/tWWiHnZD/+mYrbszsI5o5o0kR43DD9KxGQcjOrPD2NY+mt7KZ32T+5lyrMqFAKA5b2wz6riyh8u8kPyAB/Grcdcroo0uoT448ismu+eORo7LtyNUp/eO4HsmkfiT8q0sT75v8AJ1M/SqrS+D7tv9RJ/Kfwq/JeqmauEt3xO77Dl120D/aijPzUGuAvB7Q3qkCgFAKAUAoBQCgFAKAUAoBQCgFAKAUBB79/9233/pJ/+U9Ae9zLrvbC0k+1BGf8ooCA7LLnvF2hJ9raU/yCxAfcKhEsvFSQKAUAoBQHI+0WQNtPB5pbRgf1PKT+XyrewOLm/k4fWnJRS9iDNdc86fLRs28Po04/90mtLE+6X7On1D7K/wBGttVMxOP4TVuSt1SNbClq+P7Oy7iS6tnWZ/3eIfJFH5VwIfaj2rJ2siBQCgFAKAUAoBQCgFAKAUAoBQGG8uBHG8jfVRWY454UEn8KA1NibYjubaK5UhUlQPxI8ORxUnzHI+1AZ02lCeUsZ9nU/nQEfvkA2z7wZ4G1mBOfON6EryVTsj2v/wBhJIxybdZgfZGdgPgpUUBp9gN0g2W7M6g/SZC5JAwSsfP4YoC+S7y2a/WuoB7yp/rQaMtpty2lGY7iFwOemRDj5GhGjV3T3hS+haaMYUSyRg5yGEbEBwfIjB+NCWTVCBQHLt/t0L24vzNahNDQoC7sAAVLZXHPOCDyqIWWVybgVX49d6Sn7EPu1uY11K8bX4bu0jd+4UMMS6tIEjDGcITyPMVYsm9/dIp/9djR8RLPvBuFHHakwTvGYVkfU4Dhgcs2oKAc8P2fkayhfZX9rF+FVclyXg5hdbLv5G7pYmkHDxQjUrAgEHWMgZBBwcHBGRVF2ZfNcSaOm0VPkjuW4VnJDYW8UyFJETSVOMjBOORxyxUQTS7m3LW+xP1mQKAUAoBQCgFAKAUAoBQCgFAKAx3EIdGQ8mBB9iMGgPy8mwbeAyQXss0Zjkcd22tYzpYgOvDDZAByPP41BuUwpa3NnkwbPJxFa3E/qiyH86ktcsaPbRI2u60s6GO2s9owhhjjlYznzEjAEfGobKpvHa7bOjbk7gXUOybuynkSN7nVpxl+7DKFIbkDnHTlnrQ1GUR+yu5thmSyN6QecUy6cdPCQG+40L651L7ls0JNnhDiXYtyg6nu5D8vDg/Op2Xq6jxwPN3sK0kU93aXav0VIJs59iCKEzeM12O6dmexDZ7Nt4XBWTTrcHmGkJYqfUZx8KHPLRQCgPMqagQeoI+dAc27FdivarfxynU6XIiz5rFGuj/K1CWdEvoQ8boeTIyn4gj86EHPewfZ8sezjLN++cMg4fq0REUn/AfgBQlnSaECgFAKAUAoBQCgFAKAUAoBQCgFAKA+FQeYzQAKByFAfaAUAoBQCgFAeXcAEkgADJJ5ADqT5UBTdqb6s8cjbPjWZEBJuJW02/h5hMZeY54eEac8NVTFcnpGM5cI8mUe62VtC6LGfaU4dpI4wkP6NAzjUyYU8kU+561d6KXlmp/Lb+1fgm+x+5gguNobOimMvdTd4juQWkBVVkPDnpkXBP8AEKoN06JtraKW8Es8h0pGjMT7Dl79KA4ju1sq6jsrWW02rLH34LGLSGSLTnvDgkgBSOWBms663IpvvVei6bs717QQBLuD6YoQOZbcASqjHwtJCcAkjxYQk46Gk63DyKr42eC9bJ2rDcxiSCRZF5ZHQjmpHNWHUHiKwLjdoBQCgFAKAUAoBQCgFAKAUAoBQCgFAKAUAoBQCgFAeJoVdSrqGUjBUgEEeRB5igKjvF2ZbPvJO9liZZMAao3ZeCjAAX6oAA6CgIy27H7NTxuL10yT3ZnwuTwP1VB5cOdTtkcY/Bat3d1LOyBFrAkRIwWAy5HkXOWI9M1BJIbT2dFcRNDPGssbfWVhkHy+IPHPSgKJL2Q2q6votxdWocYZUkBQg44YZSeg69KlNrwYyipeUeI+yKItqmvr6Ukgn9KFDY5ZwueHvRtslRS8Iu+ythwW+TFGA7KqvIeMkgXgC7nxOfUk1BJI0AoBQCgFAKAUAoBQCgFAKAUAoBQCgFAKAUAoBQCgFAKAUAoBQCgFAKAUAoBQCgFAKAUAoBQCgFAKAUAoBQCgFAKAUAoBQCgFAKAUAoBQCgFAKAUAoBQCgFAKAUAoB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31" y="2852936"/>
            <a:ext cx="115212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feil nach rechts 2"/>
          <p:cNvSpPr/>
          <p:nvPr/>
        </p:nvSpPr>
        <p:spPr>
          <a:xfrm>
            <a:off x="1602294" y="4343719"/>
            <a:ext cx="145753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647" y="2852936"/>
            <a:ext cx="114189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103646" y="4077072"/>
            <a:ext cx="1420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24 WS</a:t>
            </a:r>
          </a:p>
          <a:p>
            <a:r>
              <a:rPr lang="de-DE" dirty="0" smtClean="0"/>
              <a:t>28 WS</a:t>
            </a:r>
          </a:p>
          <a:p>
            <a:r>
              <a:rPr lang="de-DE" dirty="0" smtClean="0"/>
              <a:t>  4 WS</a:t>
            </a:r>
          </a:p>
          <a:p>
            <a:r>
              <a:rPr lang="de-DE" dirty="0" smtClean="0"/>
              <a:t>22 WS</a:t>
            </a:r>
          </a:p>
          <a:p>
            <a:r>
              <a:rPr lang="de-DE" dirty="0" smtClean="0"/>
              <a:t>14 (-16 WS)</a:t>
            </a:r>
          </a:p>
          <a:p>
            <a:r>
              <a:rPr lang="de-DE" dirty="0" smtClean="0"/>
              <a:t>….</a:t>
            </a:r>
          </a:p>
          <a:p>
            <a:r>
              <a:rPr lang="de-DE" dirty="0" smtClean="0"/>
              <a:t>+_____</a:t>
            </a:r>
          </a:p>
          <a:p>
            <a:endParaRPr lang="de-DE" dirty="0"/>
          </a:p>
          <a:p>
            <a:r>
              <a:rPr lang="de-DE" dirty="0" smtClean="0"/>
              <a:t>895 WS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27584" y="4267065"/>
            <a:ext cx="88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784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74202" y="4838111"/>
            <a:ext cx="28083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Grundbudget = (</a:t>
            </a:r>
            <a:r>
              <a:rPr lang="de-DE" sz="1200" b="1" i="1" dirty="0"/>
              <a:t>0,631</a:t>
            </a:r>
            <a:r>
              <a:rPr lang="de-DE" sz="1200" i="1" dirty="0"/>
              <a:t> * e </a:t>
            </a:r>
            <a:r>
              <a:rPr lang="de-DE" sz="1200" b="1" i="1" baseline="30000" dirty="0"/>
              <a:t>- 0,0029</a:t>
            </a:r>
            <a:r>
              <a:rPr lang="de-DE" sz="1200" i="1" baseline="30000" dirty="0"/>
              <a:t>*Schülerzahl</a:t>
            </a:r>
            <a:r>
              <a:rPr lang="de-DE" sz="1200" i="1" dirty="0"/>
              <a:t> + </a:t>
            </a:r>
            <a:r>
              <a:rPr lang="de-DE" sz="1200" b="1" i="1" dirty="0"/>
              <a:t>1,2755</a:t>
            </a:r>
            <a:r>
              <a:rPr lang="de-DE" sz="1200" i="1" dirty="0"/>
              <a:t>) * Schülerzahl </a:t>
            </a:r>
          </a:p>
          <a:p>
            <a:r>
              <a:rPr lang="de-DE" sz="1200" i="1" dirty="0" smtClean="0"/>
              <a:t>Schüleranzahl: Schüler Mittlere Änderungsrate + Neuanmeldungen + 0,35*Probeunterrichtteilnehmer</a:t>
            </a:r>
          </a:p>
          <a:p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3203848" y="4077072"/>
            <a:ext cx="2016224" cy="252028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  <a:sp3d>
            <a:bevelT w="381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3203848" y="3217723"/>
            <a:ext cx="1980646" cy="710586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  <a:sp3d>
            <a:bevelT w="381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3128791" y="3974867"/>
            <a:ext cx="18752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Grundbudget</a:t>
            </a:r>
            <a:endParaRPr lang="de-DE" sz="1000" dirty="0"/>
          </a:p>
        </p:txBody>
      </p:sp>
      <p:sp>
        <p:nvSpPr>
          <p:cNvPr id="17" name="Textfeld 16"/>
          <p:cNvSpPr txBox="1"/>
          <p:nvPr/>
        </p:nvSpPr>
        <p:spPr>
          <a:xfrm>
            <a:off x="3059832" y="3038763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Budgetzuschläge</a:t>
            </a:r>
            <a:endParaRPr lang="de-DE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3686269" y="434685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977 WS</a:t>
            </a:r>
            <a:endParaRPr lang="de-DE" b="1" dirty="0">
              <a:solidFill>
                <a:srgbClr val="FFC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787958" y="6044939"/>
            <a:ext cx="295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1004 WS </a:t>
            </a:r>
            <a:r>
              <a:rPr lang="de-DE" dirty="0" smtClean="0"/>
              <a:t>– 895 WS = </a:t>
            </a:r>
            <a:r>
              <a:rPr lang="de-DE" dirty="0" smtClean="0">
                <a:solidFill>
                  <a:srgbClr val="FF0000"/>
                </a:solidFill>
              </a:rPr>
              <a:t>109 WS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131840" y="577459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Personalanforderungen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193841" y="3220423"/>
            <a:ext cx="19906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Ganztag, Partnerschule des Wintersports, Integrierte </a:t>
            </a:r>
            <a:r>
              <a:rPr lang="de-DE" sz="900" dirty="0" err="1" smtClean="0"/>
              <a:t>Lehrerreserve,MSD</a:t>
            </a:r>
            <a:r>
              <a:rPr lang="de-DE" sz="900" dirty="0" smtClean="0"/>
              <a:t>, …</a:t>
            </a:r>
            <a:endParaRPr lang="de-DE" sz="900" dirty="0"/>
          </a:p>
        </p:txBody>
      </p:sp>
      <p:sp>
        <p:nvSpPr>
          <p:cNvPr id="21" name="Textfeld 20"/>
          <p:cNvSpPr txBox="1"/>
          <p:nvPr/>
        </p:nvSpPr>
        <p:spPr>
          <a:xfrm>
            <a:off x="3707904" y="36357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27 WS</a:t>
            </a:r>
            <a:endParaRPr lang="de-DE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8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 animBg="1"/>
      <p:bldP spid="15" grpId="0" animBg="1"/>
      <p:bldP spid="11" grpId="0"/>
      <p:bldP spid="17" grpId="0"/>
      <p:bldP spid="12" grpId="0"/>
      <p:bldP spid="13" grpId="0"/>
      <p:bldP spid="14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3568" y="2204864"/>
            <a:ext cx="6400800" cy="720080"/>
          </a:xfrm>
        </p:spPr>
        <p:txBody>
          <a:bodyPr/>
          <a:lstStyle/>
          <a:p>
            <a:r>
              <a:rPr lang="de-DE" dirty="0" smtClean="0"/>
              <a:t>Personalanforderungen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787958" y="3140968"/>
            <a:ext cx="2955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1004 WS – 895 WS = </a:t>
            </a:r>
            <a:r>
              <a:rPr lang="de-DE" dirty="0" smtClean="0">
                <a:solidFill>
                  <a:srgbClr val="FF0000"/>
                </a:solidFill>
              </a:rPr>
              <a:t>109 WS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3 </a:t>
            </a:r>
            <a:r>
              <a:rPr lang="de-DE" dirty="0" err="1" smtClean="0">
                <a:solidFill>
                  <a:srgbClr val="FF0000"/>
                </a:solidFill>
              </a:rPr>
              <a:t>PflichtStudRefs</a:t>
            </a:r>
            <a:r>
              <a:rPr lang="de-DE" dirty="0" smtClean="0">
                <a:solidFill>
                  <a:srgbClr val="FF0000"/>
                </a:solidFill>
              </a:rPr>
              <a:t>	  - 51 WS</a:t>
            </a:r>
          </a:p>
          <a:p>
            <a:r>
              <a:rPr lang="de-DE" dirty="0">
                <a:solidFill>
                  <a:srgbClr val="FF0000"/>
                </a:solidFill>
              </a:rPr>
              <a:t>1</a:t>
            </a:r>
            <a:r>
              <a:rPr lang="de-DE" dirty="0" smtClean="0">
                <a:solidFill>
                  <a:srgbClr val="FF0000"/>
                </a:solidFill>
              </a:rPr>
              <a:t> Aushilfslehrer w     - 24 WS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 Vollzeitlehrer </a:t>
            </a:r>
            <a:r>
              <a:rPr lang="de-DE" dirty="0" err="1" smtClean="0">
                <a:solidFill>
                  <a:srgbClr val="FF0000"/>
                </a:solidFill>
              </a:rPr>
              <a:t>nw</a:t>
            </a:r>
            <a:r>
              <a:rPr lang="de-DE" dirty="0" smtClean="0">
                <a:solidFill>
                  <a:srgbClr val="FF0000"/>
                </a:solidFill>
              </a:rPr>
              <a:t>    - 28 WS</a:t>
            </a:r>
          </a:p>
          <a:p>
            <a:endParaRPr lang="de-DE" dirty="0">
              <a:solidFill>
                <a:srgbClr val="FF0000"/>
              </a:solidFill>
            </a:endParaRPr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87957" y="4525962"/>
            <a:ext cx="2955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1004 WS – 895 WS+51 WS + 24 WS + 28 WS = </a:t>
            </a:r>
            <a:r>
              <a:rPr lang="de-DE" dirty="0" smtClean="0">
                <a:solidFill>
                  <a:srgbClr val="FF0000"/>
                </a:solidFill>
              </a:rPr>
              <a:t>6 WS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775993" y="4740399"/>
            <a:ext cx="295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Schule </a:t>
            </a:r>
            <a:r>
              <a:rPr lang="de-DE" dirty="0" smtClean="0">
                <a:solidFill>
                  <a:srgbClr val="FF0000"/>
                </a:solidFill>
              </a:rPr>
              <a:t> 6 WS unter Budget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55367" y="5589240"/>
            <a:ext cx="295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z.B. Teilzeiterhöhung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1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/>
          <a:lstStyle/>
          <a:p>
            <a:r>
              <a:rPr lang="de-DE" dirty="0" smtClean="0"/>
              <a:t>Wie viele WS kostet eine Klasse?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752600"/>
          </a:xfrm>
        </p:spPr>
        <p:txBody>
          <a:bodyPr/>
          <a:lstStyle/>
          <a:p>
            <a:r>
              <a:rPr lang="de-DE" dirty="0" smtClean="0"/>
              <a:t>Budget</a:t>
            </a:r>
            <a:endParaRPr lang="de-DE" dirty="0"/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816843808"/>
              </p:ext>
            </p:extLst>
          </p:nvPr>
        </p:nvGraphicFramePr>
        <p:xfrm>
          <a:off x="467544" y="2492896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131840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z.B. 30 Klassen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Bildschirmpräsentation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1_Larissa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Darth Vader</dc:creator>
  <cp:lastModifiedBy>Darth Vader</cp:lastModifiedBy>
  <cp:revision>66</cp:revision>
  <cp:lastPrinted>2014-11-04T06:00:50Z</cp:lastPrinted>
  <dcterms:created xsi:type="dcterms:W3CDTF">2014-10-29T17:56:24Z</dcterms:created>
  <dcterms:modified xsi:type="dcterms:W3CDTF">2015-12-06T19:34:10Z</dcterms:modified>
</cp:coreProperties>
</file>